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3"/>
  </p:notesMasterIdLst>
  <p:sldIdLst>
    <p:sldId id="256" r:id="rId3"/>
    <p:sldId id="343" r:id="rId4"/>
    <p:sldId id="344" r:id="rId5"/>
    <p:sldId id="345" r:id="rId6"/>
    <p:sldId id="361"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295"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0882D5"/>
    <a:srgbClr val="0078D7"/>
    <a:srgbClr val="307AB3"/>
    <a:srgbClr val="1C75BC"/>
    <a:srgbClr val="00AEEF"/>
    <a:srgbClr val="1E76BC"/>
    <a:srgbClr val="212121"/>
    <a:srgbClr val="D2E4F4"/>
    <a:srgbClr val="8CB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002" autoAdjust="0"/>
    <p:restoredTop sz="82780" autoAdjust="0"/>
  </p:normalViewPr>
  <p:slideViewPr>
    <p:cSldViewPr snapToGrid="0">
      <p:cViewPr varScale="1">
        <p:scale>
          <a:sx n="86" d="100"/>
          <a:sy n="86" d="100"/>
        </p:scale>
        <p:origin x="324"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Dialogs can help</a:t>
            </a:r>
            <a:r>
              <a:rPr lang="en-US" baseline="0" dirty="0"/>
              <a:t> developers create simple bot experiences where a conversation and it’s elements are generally “known”. Dialogs typically leverage the concepts of “intents and prompts” to fine tune what a user really needs. Dialogs can also be nested or chained depending on the results of a prompt or dete4rmined intent, making them ideal for fundamental conversations.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11</a:t>
            </a:fld>
            <a:endParaRPr lang="en-US"/>
          </a:p>
        </p:txBody>
      </p:sp>
    </p:spTree>
    <p:extLst>
      <p:ext uri="{BB962C8B-B14F-4D97-AF65-F5344CB8AC3E}">
        <p14:creationId xmlns:p14="http://schemas.microsoft.com/office/powerpoint/2010/main" val="2229924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Although not universally supported by all channels, most third-party channels provide some ability to attach “rich” objects, meaning content other than text, like audio</a:t>
            </a:r>
            <a:r>
              <a:rPr lang="en-US" baseline="0" dirty="0">
                <a:effectLst/>
              </a:rPr>
              <a:t> and video, as well as the ability to have “enhanced” interactions such as viewing images and downloading files</a:t>
            </a:r>
            <a:r>
              <a:rPr lang="en-US" dirty="0">
                <a:effectLst/>
              </a:rPr>
              <a:t>. The Microsoft Bot Framework</a:t>
            </a:r>
            <a:r>
              <a:rPr lang="en-US" baseline="0" dirty="0">
                <a:effectLst/>
              </a:rPr>
              <a:t> Connector performs all the heavy lifting of connecting </a:t>
            </a:r>
            <a:r>
              <a:rPr lang="en-US" dirty="0">
                <a:effectLst/>
              </a:rPr>
              <a:t>attachment data structure to media attachments and rich cards on each channel,</a:t>
            </a:r>
            <a:r>
              <a:rPr lang="en-US" baseline="0" dirty="0">
                <a:effectLst/>
              </a:rPr>
              <a:t> and provides failover scenarios where unsupported.</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12</a:t>
            </a:fld>
            <a:endParaRPr lang="en-US"/>
          </a:p>
        </p:txBody>
      </p:sp>
    </p:spTree>
    <p:extLst>
      <p:ext uri="{BB962C8B-B14F-4D97-AF65-F5344CB8AC3E}">
        <p14:creationId xmlns:p14="http://schemas.microsoft.com/office/powerpoint/2010/main" val="393654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Connecting to channels, like Skype, Slack and Microsoft Teams, is easy with the Microsoft Bot Framework platform, however users will often have varied experiences depending on the target platform and supported features. To make it easily to evaluate features on each platform you can use the Channel Inspector, an interactive web tool you can use to browse the features in each chat client.</a:t>
            </a:r>
          </a:p>
        </p:txBody>
      </p:sp>
      <p:sp>
        <p:nvSpPr>
          <p:cNvPr id="4" name="Slide Number Placeholder 3"/>
          <p:cNvSpPr>
            <a:spLocks noGrp="1"/>
          </p:cNvSpPr>
          <p:nvPr>
            <p:ph type="sldNum" sz="quarter" idx="10"/>
          </p:nvPr>
        </p:nvSpPr>
        <p:spPr/>
        <p:txBody>
          <a:bodyPr/>
          <a:lstStyle/>
          <a:p>
            <a:fld id="{BC60BE34-BC89-4C98-A56B-79B7A098D024}" type="slidenum">
              <a:rPr lang="en-US" smtClean="0"/>
              <a:t>13</a:t>
            </a:fld>
            <a:endParaRPr lang="en-US"/>
          </a:p>
        </p:txBody>
      </p:sp>
    </p:spTree>
    <p:extLst>
      <p:ext uri="{BB962C8B-B14F-4D97-AF65-F5344CB8AC3E}">
        <p14:creationId xmlns:p14="http://schemas.microsoft.com/office/powerpoint/2010/main" val="216788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Bot Framework  Emulator is one of your most powerful tools in building your bot and supports the following:</a:t>
            </a:r>
          </a:p>
          <a:p>
            <a:endParaRPr lang="en-US" b="0" dirty="0"/>
          </a:p>
          <a:p>
            <a:r>
              <a:rPr lang="en-US" b="0" dirty="0"/>
              <a:t>- Works on Mac, Linux and Windows</a:t>
            </a:r>
          </a:p>
          <a:p>
            <a:r>
              <a:rPr lang="en-US" b="0" dirty="0"/>
              <a:t>- View all Bot Framework card types are supported</a:t>
            </a:r>
          </a:p>
          <a:p>
            <a:r>
              <a:rPr lang="en-US" b="0" dirty="0"/>
              <a:t>- Save multiple profiles for when you’re working both online and offline</a:t>
            </a:r>
          </a:p>
          <a:p>
            <a:r>
              <a:rPr lang="en-US" b="0" dirty="0"/>
              <a:t>- Simplifies configuration when you’re working with </a:t>
            </a:r>
            <a:r>
              <a:rPr lang="en-US" b="0" dirty="0" err="1"/>
              <a:t>ngrok</a:t>
            </a:r>
            <a:endParaRPr lang="en-US" b="0" dirty="0"/>
          </a:p>
          <a:p>
            <a:r>
              <a:rPr lang="en-US" b="0" dirty="0"/>
              <a:t>- Uses the webchat control for higher fidelity layout and consistency with the webchat experience</a:t>
            </a:r>
          </a:p>
          <a:p>
            <a:r>
              <a:rPr lang="en-US" b="0" dirty="0"/>
              <a:t>- Send requests and receive responses to/from your bot endpoint on localhost</a:t>
            </a:r>
          </a:p>
          <a:p>
            <a:r>
              <a:rPr lang="en-US" b="0" dirty="0"/>
              <a:t>- Inspect the </a:t>
            </a:r>
            <a:r>
              <a:rPr lang="en-US" b="0" dirty="0" err="1"/>
              <a:t>Json</a:t>
            </a:r>
            <a:r>
              <a:rPr lang="en-US" b="0" dirty="0"/>
              <a:t> response</a:t>
            </a:r>
          </a:p>
          <a:p>
            <a:r>
              <a:rPr lang="en-US" b="0" dirty="0"/>
              <a:t>- Emulate a specific user and/or conversation</a:t>
            </a:r>
          </a:p>
        </p:txBody>
      </p:sp>
      <p:sp>
        <p:nvSpPr>
          <p:cNvPr id="4" name="Slide Number Placeholder 3"/>
          <p:cNvSpPr>
            <a:spLocks noGrp="1"/>
          </p:cNvSpPr>
          <p:nvPr>
            <p:ph type="sldNum" sz="quarter" idx="10"/>
          </p:nvPr>
        </p:nvSpPr>
        <p:spPr/>
        <p:txBody>
          <a:bodyPr/>
          <a:lstStyle/>
          <a:p>
            <a:fld id="{BC60BE34-BC89-4C98-A56B-79B7A098D024}" type="slidenum">
              <a:rPr lang="en-US" smtClean="0"/>
              <a:t>14</a:t>
            </a:fld>
            <a:endParaRPr lang="en-US"/>
          </a:p>
        </p:txBody>
      </p:sp>
    </p:spTree>
    <p:extLst>
      <p:ext uri="{BB962C8B-B14F-4D97-AF65-F5344CB8AC3E}">
        <p14:creationId xmlns:p14="http://schemas.microsoft.com/office/powerpoint/2010/main" val="212366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can expedite your bot development by leveraging Azure Bot Services, an Azure-based service that provisions and configures dependent services automatically, as well as providing an integrated environment where you can build, connect, deploy and manage bots.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Bot Services also speeds up initial development by providing out-of-the-box templates to get a developer started, including templates for a basic bot, LUIS bot, form bot, proactive bot, as well as a question and answer (</a:t>
            </a:r>
            <a:r>
              <a:rPr lang="en-US" sz="1200" kern="1200" dirty="0" err="1">
                <a:solidFill>
                  <a:schemeClr val="tx1"/>
                </a:solidFill>
                <a:effectLst/>
                <a:latin typeface="+mn-lt"/>
                <a:ea typeface="+mn-ea"/>
                <a:cs typeface="+mn-cs"/>
              </a:rPr>
              <a:t>Qna</a:t>
            </a:r>
            <a:r>
              <a:rPr lang="en-US" sz="1200" kern="1200" dirty="0">
                <a:solidFill>
                  <a:schemeClr val="tx1"/>
                </a:solidFill>
                <a:effectLst/>
                <a:latin typeface="+mn-lt"/>
                <a:ea typeface="+mn-ea"/>
                <a:cs typeface="+mn-cs"/>
              </a:rPr>
              <a:t>) bot. </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15</a:t>
            </a:fld>
            <a:endParaRPr lang="en-US"/>
          </a:p>
        </p:txBody>
      </p:sp>
    </p:spTree>
    <p:extLst>
      <p:ext uri="{BB962C8B-B14F-4D97-AF65-F5344CB8AC3E}">
        <p14:creationId xmlns:p14="http://schemas.microsoft.com/office/powerpoint/2010/main" val="382300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03AFEF"/>
                </a:solidFill>
              </a:rPr>
              <a:t>You can write your bot in C# or Node.js directly in the browser using the Azure editor without any need for a tool chain (local editor and source control). The integrated chat window sits side-by-side with the Azure editor, which lets you test your bot on the fly as you write the code in the browser. </a:t>
            </a:r>
          </a:p>
          <a:p>
            <a:pPr marL="0" indent="0">
              <a:buNone/>
            </a:pPr>
            <a:endParaRPr lang="en-US" dirty="0">
              <a:solidFill>
                <a:srgbClr val="03AFEF"/>
              </a:solidFill>
            </a:endParaRPr>
          </a:p>
          <a:p>
            <a:pPr marL="0" indent="0">
              <a:buNone/>
            </a:pPr>
            <a:r>
              <a:rPr lang="en-US" dirty="0">
                <a:solidFill>
                  <a:srgbClr val="03AFEF"/>
                </a:solidFill>
              </a:rPr>
              <a:t>Azure Bot Service is powered by Microsoft Bot Framework and Azure Functions. By using Azure Functions, your bot will run in a serverless environment on Azure that will scale based on demand.</a:t>
            </a:r>
          </a:p>
        </p:txBody>
      </p:sp>
      <p:sp>
        <p:nvSpPr>
          <p:cNvPr id="4" name="Slide Number Placeholder 3"/>
          <p:cNvSpPr>
            <a:spLocks noGrp="1"/>
          </p:cNvSpPr>
          <p:nvPr>
            <p:ph type="sldNum" sz="quarter" idx="10"/>
          </p:nvPr>
        </p:nvSpPr>
        <p:spPr/>
        <p:txBody>
          <a:bodyPr/>
          <a:lstStyle/>
          <a:p>
            <a:fld id="{BC60BE34-BC89-4C98-A56B-79B7A098D024}" type="slidenum">
              <a:rPr lang="en-US" smtClean="0"/>
              <a:t>16</a:t>
            </a:fld>
            <a:endParaRPr lang="en-US"/>
          </a:p>
        </p:txBody>
      </p:sp>
    </p:spTree>
    <p:extLst>
      <p:ext uri="{BB962C8B-B14F-4D97-AF65-F5344CB8AC3E}">
        <p14:creationId xmlns:p14="http://schemas.microsoft.com/office/powerpoint/2010/main" val="3208527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Microsoft QnA Maker is a free, cross-platform, easy-to-use, REST API and web-based service that trains AI to respond to user's questions in a more natural, conversational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3AFE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3AFEF"/>
                </a:solidFill>
              </a:rPr>
              <a:t>Compatible across development platforms, hosting services, and channels, QnA Maker is a question and answer service with an actual graphical user interface, which means users don’t need to be developers to train, manage, and use it for a wide range of solutions.</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17</a:t>
            </a:fld>
            <a:endParaRPr lang="en-US"/>
          </a:p>
        </p:txBody>
      </p:sp>
    </p:spTree>
    <p:extLst>
      <p:ext uri="{BB962C8B-B14F-4D97-AF65-F5344CB8AC3E}">
        <p14:creationId xmlns:p14="http://schemas.microsoft.com/office/powerpoint/2010/main" val="107689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Creating your knowledge base is as straightforward as point the tool to the existing content via a URL, and “ingesting” the QnA content. The QnA tool can auto-extract question and answer pairs from most FAQ URLs and documents. If a web-based FAQ document is unable to be auto-extracted, there is an option to add QnA pairs individually. If necessary, you can also replace your entire knowledge by importing question and answer key pairs, making it ideal for bulk updates to your knowledge base.</a:t>
            </a:r>
          </a:p>
        </p:txBody>
      </p:sp>
      <p:sp>
        <p:nvSpPr>
          <p:cNvPr id="4" name="Slide Number Placeholder 3"/>
          <p:cNvSpPr>
            <a:spLocks noGrp="1"/>
          </p:cNvSpPr>
          <p:nvPr>
            <p:ph type="sldNum" sz="quarter" idx="10"/>
          </p:nvPr>
        </p:nvSpPr>
        <p:spPr/>
        <p:txBody>
          <a:bodyPr/>
          <a:lstStyle/>
          <a:p>
            <a:fld id="{BC60BE34-BC89-4C98-A56B-79B7A098D024}" type="slidenum">
              <a:rPr lang="en-US" smtClean="0"/>
              <a:t>18</a:t>
            </a:fld>
            <a:endParaRPr lang="en-US"/>
          </a:p>
        </p:txBody>
      </p:sp>
    </p:spTree>
    <p:extLst>
      <p:ext uri="{BB962C8B-B14F-4D97-AF65-F5344CB8AC3E}">
        <p14:creationId xmlns:p14="http://schemas.microsoft.com/office/powerpoint/2010/main" val="258973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Regardless of the language</a:t>
            </a:r>
            <a:r>
              <a:rPr lang="en-US" baseline="0" dirty="0"/>
              <a:t> or platform, d</a:t>
            </a:r>
            <a:r>
              <a:rPr lang="en-US" dirty="0"/>
              <a:t>evelopers building bots face the same common challenges: Bots require basic input and output, they need language and dialog skills, they need to be responsive and scalable; and they must connect to users in any conversation experience and language the user chooses.</a:t>
            </a:r>
            <a:r>
              <a:rPr lang="en-US" baseline="0" dirty="0"/>
              <a:t> The Microsoft</a:t>
            </a:r>
            <a:r>
              <a:rPr lang="en-US" dirty="0"/>
              <a:t> Bot Framework provides the foundation for what developers need to build, connect, manage and publish intelligent bots that interact naturally with users over a variety of services from text/SMS to Skype, Slack, Facebook Messenger, Microsoft Teams, </a:t>
            </a:r>
            <a:r>
              <a:rPr lang="en-US" dirty="0" err="1"/>
              <a:t>Kik</a:t>
            </a:r>
            <a:r>
              <a:rPr lang="en-US" dirty="0"/>
              <a:t>, Office 365 mail and other popular services.</a:t>
            </a:r>
          </a:p>
        </p:txBody>
      </p:sp>
      <p:sp>
        <p:nvSpPr>
          <p:cNvPr id="4" name="Slide Number Placeholder 3"/>
          <p:cNvSpPr>
            <a:spLocks noGrp="1"/>
          </p:cNvSpPr>
          <p:nvPr>
            <p:ph type="sldNum" sz="quarter" idx="10"/>
          </p:nvPr>
        </p:nvSpPr>
        <p:spPr/>
        <p:txBody>
          <a:bodyPr/>
          <a:lstStyle/>
          <a:p>
            <a:fld id="{BC60BE34-BC89-4C98-A56B-79B7A098D024}" type="slidenum">
              <a:rPr lang="en-US" smtClean="0"/>
              <a:t>2</a:t>
            </a:fld>
            <a:endParaRPr lang="en-US"/>
          </a:p>
        </p:txBody>
      </p:sp>
    </p:spTree>
    <p:extLst>
      <p:ext uri="{BB962C8B-B14F-4D97-AF65-F5344CB8AC3E}">
        <p14:creationId xmlns:p14="http://schemas.microsoft.com/office/powerpoint/2010/main" val="131979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Channels are essentially third party services that a</a:t>
            </a:r>
            <a:r>
              <a:rPr lang="en-US" baseline="0" dirty="0"/>
              <a:t> bot can communicate and interaction with in a standardized way. </a:t>
            </a:r>
            <a:r>
              <a:rPr lang="en-US" dirty="0"/>
              <a:t>The Microsoft Bot</a:t>
            </a:r>
            <a:r>
              <a:rPr lang="en-US" baseline="0" dirty="0"/>
              <a:t> </a:t>
            </a:r>
            <a:r>
              <a:rPr lang="en-US" dirty="0"/>
              <a:t>Framework provides developers with a developer portal and SDK to build bots, a Bot Connector service to connect to social channels such as Twitter, Microsoft Teams, and Slack, and a Bot Directory to discover and use existing bots. </a:t>
            </a:r>
          </a:p>
        </p:txBody>
      </p:sp>
      <p:sp>
        <p:nvSpPr>
          <p:cNvPr id="4" name="Slide Number Placeholder 3"/>
          <p:cNvSpPr>
            <a:spLocks noGrp="1"/>
          </p:cNvSpPr>
          <p:nvPr>
            <p:ph type="sldNum" sz="quarter" idx="10"/>
          </p:nvPr>
        </p:nvSpPr>
        <p:spPr/>
        <p:txBody>
          <a:bodyPr/>
          <a:lstStyle/>
          <a:p>
            <a:fld id="{BC60BE34-BC89-4C98-A56B-79B7A098D024}" type="slidenum">
              <a:rPr lang="en-US" smtClean="0"/>
              <a:t>3</a:t>
            </a:fld>
            <a:endParaRPr lang="en-US"/>
          </a:p>
        </p:txBody>
      </p:sp>
    </p:spTree>
    <p:extLst>
      <p:ext uri="{BB962C8B-B14F-4D97-AF65-F5344CB8AC3E}">
        <p14:creationId xmlns:p14="http://schemas.microsoft.com/office/powerpoint/2010/main" val="80470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Microsoft Bot Connector is a communication service that helps you connect your bot with many different communication channels (Skype, SMS, email, and others). If you write a conversational bot or agent and expose a Microsoft Bot Framework-compatible API on the Internet, the Bot Framework Connector service will forward messages from your bot to a user, and will send user messages back to your bot. The Connector is the primary mechanism used to communicate all information between</a:t>
            </a:r>
            <a:r>
              <a:rPr lang="en-US" baseline="0" dirty="0">
                <a:effectLst/>
              </a:rPr>
              <a:t> a user and a bot, and includes methods to assist with authentication and state management.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4</a:t>
            </a:fld>
            <a:endParaRPr lang="en-US"/>
          </a:p>
        </p:txBody>
      </p:sp>
    </p:spTree>
    <p:extLst>
      <p:ext uri="{BB962C8B-B14F-4D97-AF65-F5344CB8AC3E}">
        <p14:creationId xmlns:p14="http://schemas.microsoft.com/office/powerpoint/2010/main" val="207416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a</a:t>
            </a:r>
            <a:r>
              <a:rPr lang="en-US" dirty="0"/>
              <a:t>ll communication between</a:t>
            </a:r>
            <a:r>
              <a:rPr lang="en-US" baseline="0" dirty="0"/>
              <a:t> a bot and a channel happens via the Connector., this is not a “technical” requirement, per se, but is instead the entire crux of communicating with diverse channel contracts universally. The Connector handles all the complexity of state management, bot registration, and storage in a way that can extend and apply across all third party services. Communication starts with a user interacting with your bot, then communicating via your bot service, then to the connector, and finally to the third party channel. Responses from the channel always occur in reverse of the user interaction flow.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358819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An Activity is the object or information used to communicate between a user and a bot.  When an Activity is sent, there are a number of properties and methods you can use</a:t>
            </a:r>
            <a:r>
              <a:rPr lang="en-US" baseline="0" dirty="0">
                <a:effectLst/>
              </a:rPr>
              <a:t> and populate</a:t>
            </a:r>
            <a:r>
              <a:rPr lang="en-US" dirty="0">
                <a:effectLst/>
              </a:rPr>
              <a:t> to control your message and how it gets presented to a user. There are</a:t>
            </a:r>
            <a:r>
              <a:rPr lang="en-US" baseline="0" dirty="0">
                <a:effectLst/>
              </a:rPr>
              <a:t> various types of</a:t>
            </a:r>
            <a:r>
              <a:rPr lang="en-US" dirty="0">
                <a:effectLst/>
              </a:rPr>
              <a:t> Activities that</a:t>
            </a:r>
            <a:r>
              <a:rPr lang="en-US" baseline="0" dirty="0">
                <a:effectLst/>
              </a:rPr>
              <a:t> can be used as well, including Activities to </a:t>
            </a:r>
            <a:r>
              <a:rPr lang="en-US" dirty="0">
                <a:effectLst/>
              </a:rPr>
              <a:t>communicate system operations or channel system operations to the bot,</a:t>
            </a:r>
            <a:r>
              <a:rPr lang="en-US" baseline="0" dirty="0">
                <a:effectLst/>
              </a:rPr>
              <a:t> enhancing the information about the bot and/or t</a:t>
            </a:r>
            <a:r>
              <a:rPr lang="en-US" dirty="0">
                <a:effectLst/>
              </a:rPr>
              <a:t>he state of the channel.</a:t>
            </a:r>
            <a:r>
              <a:rPr lang="en-US" baseline="0" dirty="0">
                <a:effectLst/>
              </a:rPr>
              <a:t> Every </a:t>
            </a:r>
            <a:r>
              <a:rPr lang="en-US" dirty="0">
                <a:effectLst/>
              </a:rPr>
              <a:t>Activity being routed through the Connector has a Type field,</a:t>
            </a:r>
            <a:r>
              <a:rPr lang="en-US" baseline="0" dirty="0">
                <a:effectLst/>
              </a:rPr>
              <a:t> which is typically “Message”, however there </a:t>
            </a:r>
            <a:r>
              <a:rPr lang="en-US" dirty="0">
                <a:effectLst/>
              </a:rPr>
              <a:t>are system notifications as</a:t>
            </a:r>
            <a:r>
              <a:rPr lang="en-US" baseline="0" dirty="0">
                <a:effectLst/>
              </a:rPr>
              <a:t> well, such as “Typing”, “Ping”, or “User Data Deleted” (for when a user leaves a conversation.)</a:t>
            </a:r>
            <a:endParaRPr lang="en-US" dirty="0">
              <a:effectLst/>
            </a:endParaRPr>
          </a:p>
        </p:txBody>
      </p:sp>
      <p:sp>
        <p:nvSpPr>
          <p:cNvPr id="4" name="Slide Number Placeholder 3"/>
          <p:cNvSpPr>
            <a:spLocks noGrp="1"/>
          </p:cNvSpPr>
          <p:nvPr>
            <p:ph type="sldNum" sz="quarter" idx="10"/>
          </p:nvPr>
        </p:nvSpPr>
        <p:spPr/>
        <p:txBody>
          <a:bodyPr/>
          <a:lstStyle/>
          <a:p>
            <a:fld id="{BC60BE34-BC89-4C98-A56B-79B7A098D024}" type="slidenum">
              <a:rPr lang="en-US" smtClean="0"/>
              <a:t>6</a:t>
            </a:fld>
            <a:endParaRPr lang="en-US"/>
          </a:p>
        </p:txBody>
      </p:sp>
    </p:spTree>
    <p:extLst>
      <p:ext uri="{BB962C8B-B14F-4D97-AF65-F5344CB8AC3E}">
        <p14:creationId xmlns:p14="http://schemas.microsoft.com/office/powerpoint/2010/main" val="303079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message activity is the core object exchanged between the user and the bot. It can represent a wide range of values from simple text input and response all the way to complex multiple card carousel with buttons and actions.</a:t>
            </a:r>
            <a:r>
              <a:rPr lang="en-US" baseline="0" dirty="0">
                <a:effectLst/>
              </a:rPr>
              <a:t> </a:t>
            </a:r>
            <a:r>
              <a:rPr lang="en-US" dirty="0">
                <a:effectLst/>
              </a:rPr>
              <a:t>For many developers, the Text property is the only property you need to worry about. A person sent you some text, or your bot is sending some text back. There are 2 core properties for this, the Text and Locale property.</a:t>
            </a:r>
            <a:endParaRPr lang="en-US" dirty="0"/>
          </a:p>
          <a:p>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8</a:t>
            </a:fld>
            <a:endParaRPr lang="en-US"/>
          </a:p>
        </p:txBody>
      </p:sp>
    </p:spTree>
    <p:extLst>
      <p:ext uri="{BB962C8B-B14F-4D97-AF65-F5344CB8AC3E}">
        <p14:creationId xmlns:p14="http://schemas.microsoft.com/office/powerpoint/2010/main" val="2647008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Microsoft</a:t>
            </a:r>
            <a:r>
              <a:rPr lang="en-US" baseline="0" dirty="0"/>
              <a:t> Bot Framework ships with a number of built-in prompts, such as number, text, and confirm, to help a bot determined what a user really intends, or to refine choice during the course of a conversation. </a:t>
            </a:r>
            <a:r>
              <a:rPr lang="en-US" dirty="0"/>
              <a:t>These built-in prompts are implemented as a Dialog so they’ll return the users response, typically in a “waterfall” fashion.</a:t>
            </a:r>
            <a:r>
              <a:rPr lang="en-US" baseline="0" dirty="0"/>
              <a:t> </a:t>
            </a:r>
            <a:r>
              <a:rPr lang="en-US" dirty="0"/>
              <a:t>The built-in prompts also let the user cancel an action by saying something like ‘cancel’ or ‘never mind’ or even “start over”.</a:t>
            </a:r>
          </a:p>
        </p:txBody>
      </p:sp>
      <p:sp>
        <p:nvSpPr>
          <p:cNvPr id="4" name="Slide Number Placeholder 3"/>
          <p:cNvSpPr>
            <a:spLocks noGrp="1"/>
          </p:cNvSpPr>
          <p:nvPr>
            <p:ph type="sldNum" sz="quarter" idx="10"/>
          </p:nvPr>
        </p:nvSpPr>
        <p:spPr/>
        <p:txBody>
          <a:bodyPr/>
          <a:lstStyle/>
          <a:p>
            <a:fld id="{BC60BE34-BC89-4C98-A56B-79B7A098D024}" type="slidenum">
              <a:rPr lang="en-US" smtClean="0"/>
              <a:t>9</a:t>
            </a:fld>
            <a:endParaRPr lang="en-US"/>
          </a:p>
        </p:txBody>
      </p:sp>
    </p:spTree>
    <p:extLst>
      <p:ext uri="{BB962C8B-B14F-4D97-AF65-F5344CB8AC3E}">
        <p14:creationId xmlns:p14="http://schemas.microsoft.com/office/powerpoint/2010/main" val="2854739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all bots require state management outside of what the Connector provides inherently, however if you need to manage state, there are various methods. For</a:t>
            </a:r>
            <a:r>
              <a:rPr lang="en-US" baseline="0" dirty="0"/>
              <a:t> light-weight, persistent state across sessions, the Bot Framework State Client is ideal, as it retains information based on specific user data and conversational history.</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t>10</a:t>
            </a:fld>
            <a:endParaRPr lang="en-US"/>
          </a:p>
        </p:txBody>
      </p:sp>
    </p:spTree>
    <p:extLst>
      <p:ext uri="{BB962C8B-B14F-4D97-AF65-F5344CB8AC3E}">
        <p14:creationId xmlns:p14="http://schemas.microsoft.com/office/powerpoint/2010/main" val="2380313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4296210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2/9/2017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hemeOverride" Target="../theme/themeOverride2.xml"/><Relationship Id="rId5" Type="http://schemas.openxmlformats.org/officeDocument/2006/relationships/image" Target="../media/image1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The Microsoft Bot Framework</a:t>
            </a:r>
          </a:p>
        </p:txBody>
      </p:sp>
      <p:sp>
        <p:nvSpPr>
          <p:cNvPr id="3" name="Subtitle 2"/>
          <p:cNvSpPr>
            <a:spLocks noGrp="1"/>
          </p:cNvSpPr>
          <p:nvPr>
            <p:ph type="subTitle" idx="1"/>
          </p:nvPr>
        </p:nvSpPr>
        <p:spPr/>
        <p:txBody>
          <a:bodyPr/>
          <a:lstStyle/>
          <a:p>
            <a:r>
              <a:rPr lang="en-US" dirty="0">
                <a:solidFill>
                  <a:srgbClr val="FFFF00"/>
                </a:solidFill>
              </a:rPr>
              <a:t>[ Instructor Name ]</a:t>
            </a:r>
          </a:p>
          <a:p>
            <a:r>
              <a:rPr lang="en-US" dirty="0">
                <a:solidFill>
                  <a:srgbClr val="FFFF00"/>
                </a:solidFill>
              </a:rPr>
              <a:t>[ Instructor E-mail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State</a:t>
            </a:r>
          </a:p>
        </p:txBody>
      </p:sp>
      <p:sp>
        <p:nvSpPr>
          <p:cNvPr id="4" name="Content Placeholder 2"/>
          <p:cNvSpPr>
            <a:spLocks noGrp="1"/>
          </p:cNvSpPr>
          <p:nvPr>
            <p:ph idx="1"/>
          </p:nvPr>
        </p:nvSpPr>
        <p:spPr>
          <a:xfrm>
            <a:off x="841248" y="3280204"/>
            <a:ext cx="11151916" cy="2028248"/>
          </a:xfrm>
        </p:spPr>
        <p:txBody>
          <a:bodyPr lIns="91440" tIns="45720" rIns="91440" bIns="45720"/>
          <a:lstStyle/>
          <a:p>
            <a:pPr marL="687388" indent="-342900"/>
            <a:r>
              <a:rPr lang="en-US" dirty="0"/>
              <a:t>Custom storage methods, such as a remote database</a:t>
            </a:r>
          </a:p>
          <a:p>
            <a:pPr marL="687388" indent="-342900"/>
            <a:r>
              <a:rPr lang="en-US" dirty="0"/>
              <a:t>Class-specific logic at runtime</a:t>
            </a:r>
          </a:p>
          <a:p>
            <a:pPr marL="687388" indent="-342900"/>
            <a:r>
              <a:rPr lang="en-US" dirty="0"/>
              <a:t>Implicitly during a Dialog or Form process</a:t>
            </a:r>
          </a:p>
          <a:p>
            <a:pPr marL="687388" indent="-342900"/>
            <a:r>
              <a:rPr lang="en-US" dirty="0"/>
              <a:t>The Bot Framework State Client</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Not all bots require state management outside of what the Connector provides inherently, however if you need to manage state, there are various methods.</a:t>
            </a:r>
          </a:p>
        </p:txBody>
      </p:sp>
    </p:spTree>
    <p:extLst>
      <p:ext uri="{BB962C8B-B14F-4D97-AF65-F5344CB8AC3E}">
        <p14:creationId xmlns:p14="http://schemas.microsoft.com/office/powerpoint/2010/main" val="297498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Dialogs</a:t>
            </a:r>
          </a:p>
        </p:txBody>
      </p:sp>
      <p:sp>
        <p:nvSpPr>
          <p:cNvPr id="4" name="Content Placeholder 2"/>
          <p:cNvSpPr>
            <a:spLocks noGrp="1"/>
          </p:cNvSpPr>
          <p:nvPr>
            <p:ph idx="1"/>
          </p:nvPr>
        </p:nvSpPr>
        <p:spPr>
          <a:xfrm>
            <a:off x="841248" y="3221424"/>
            <a:ext cx="11151916" cy="2544286"/>
          </a:xfrm>
        </p:spPr>
        <p:txBody>
          <a:bodyPr lIns="91440" tIns="45720" rIns="91440" bIns="45720"/>
          <a:lstStyle/>
          <a:p>
            <a:pPr marL="687388" indent="-342900"/>
            <a:r>
              <a:rPr lang="en-US" dirty="0"/>
              <a:t>Send information to a User</a:t>
            </a:r>
          </a:p>
          <a:p>
            <a:pPr marL="687388" indent="-342900"/>
            <a:r>
              <a:rPr lang="en-US" dirty="0"/>
              <a:t>Prompt a User for more information or confirmation</a:t>
            </a:r>
          </a:p>
          <a:p>
            <a:pPr marL="687388" indent="-342900"/>
            <a:r>
              <a:rPr lang="en-US" dirty="0"/>
              <a:t>Provide conditional logic</a:t>
            </a:r>
          </a:p>
          <a:p>
            <a:pPr marL="687388" indent="-342900"/>
            <a:r>
              <a:rPr lang="en-US" dirty="0"/>
              <a:t>Provide “as you need it” content</a:t>
            </a:r>
          </a:p>
          <a:p>
            <a:pPr marL="687388" indent="-342900"/>
            <a:r>
              <a:rPr lang="en-US" dirty="0"/>
              <a:t>Dialogs can contain or forward to other Dialogs</a:t>
            </a:r>
          </a:p>
        </p:txBody>
      </p:sp>
      <p:sp>
        <p:nvSpPr>
          <p:cNvPr id="5" name="TextBox 4"/>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Dialogs are a way of wrapping an entire “experience” into an easily managed interaction based on a “chained” and “conversational” paradigm.</a:t>
            </a:r>
          </a:p>
        </p:txBody>
      </p:sp>
    </p:spTree>
    <p:extLst>
      <p:ext uri="{BB962C8B-B14F-4D97-AF65-F5344CB8AC3E}">
        <p14:creationId xmlns:p14="http://schemas.microsoft.com/office/powerpoint/2010/main" val="122040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Attachments, Cards, and Actions</a:t>
            </a:r>
          </a:p>
        </p:txBody>
      </p:sp>
      <p:sp>
        <p:nvSpPr>
          <p:cNvPr id="4" name="Content Placeholder 2"/>
          <p:cNvSpPr>
            <a:spLocks noGrp="1"/>
          </p:cNvSpPr>
          <p:nvPr>
            <p:ph idx="1"/>
          </p:nvPr>
        </p:nvSpPr>
        <p:spPr>
          <a:xfrm>
            <a:off x="841248" y="2750823"/>
            <a:ext cx="7207432" cy="3063403"/>
          </a:xfrm>
        </p:spPr>
        <p:txBody>
          <a:bodyPr lIns="91440" tIns="45720" rIns="91440" bIns="45720"/>
          <a:lstStyle/>
          <a:p>
            <a:pPr marL="687388" indent="-342900"/>
            <a:r>
              <a:rPr lang="en-US" dirty="0"/>
              <a:t>Media attachments:</a:t>
            </a:r>
            <a:br>
              <a:rPr lang="en-US" dirty="0"/>
            </a:br>
            <a:r>
              <a:rPr lang="en-US" dirty="0"/>
              <a:t>Image, audio, video, file</a:t>
            </a:r>
          </a:p>
          <a:p>
            <a:pPr marL="687388" indent="-342900"/>
            <a:r>
              <a:rPr lang="en-US" dirty="0"/>
              <a:t>Rich card attachments:</a:t>
            </a:r>
            <a:br>
              <a:rPr lang="en-US" dirty="0"/>
            </a:br>
            <a:r>
              <a:rPr lang="en-US" dirty="0"/>
              <a:t>Hero, thumbnail, receipt, sign-in</a:t>
            </a:r>
          </a:p>
          <a:p>
            <a:pPr marL="687388" indent="-342900"/>
            <a:r>
              <a:rPr lang="en-US" dirty="0"/>
              <a:t>Button and card actions:</a:t>
            </a:r>
            <a:br>
              <a:rPr lang="en-US" dirty="0"/>
            </a:br>
            <a:r>
              <a:rPr lang="en-US" dirty="0"/>
              <a:t>Open URL, call, play audio/video, show image, download file, sign-in</a:t>
            </a:r>
          </a:p>
        </p:txBody>
      </p:sp>
      <p:sp>
        <p:nvSpPr>
          <p:cNvPr id="5" name="TextBox 4"/>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Bot conversations can contain enhanced content in the form of Attachments, Cards, and Actions</a:t>
            </a:r>
          </a:p>
        </p:txBody>
      </p:sp>
      <p:pic>
        <p:nvPicPr>
          <p:cNvPr id="6" name="Picture 5"/>
          <p:cNvPicPr>
            <a:picLocks noChangeAspect="1"/>
          </p:cNvPicPr>
          <p:nvPr/>
        </p:nvPicPr>
        <p:blipFill>
          <a:blip r:embed="rId3"/>
          <a:stretch>
            <a:fillRect/>
          </a:stretch>
        </p:blipFill>
        <p:spPr>
          <a:xfrm>
            <a:off x="8299454" y="2407920"/>
            <a:ext cx="2217751" cy="3839061"/>
          </a:xfrm>
          <a:prstGeom prst="rect">
            <a:avLst/>
          </a:prstGeom>
          <a:ln>
            <a:solidFill>
              <a:schemeClr val="bg2">
                <a:lumMod val="10000"/>
              </a:schemeClr>
            </a:solidFill>
          </a:ln>
          <a:effectLst/>
        </p:spPr>
      </p:pic>
    </p:spTree>
    <p:extLst>
      <p:ext uri="{BB962C8B-B14F-4D97-AF65-F5344CB8AC3E}">
        <p14:creationId xmlns:p14="http://schemas.microsoft.com/office/powerpoint/2010/main" val="127562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Channel Inspector</a:t>
            </a:r>
          </a:p>
        </p:txBody>
      </p:sp>
      <p:sp>
        <p:nvSpPr>
          <p:cNvPr id="7" name="Content Placeholder 2"/>
          <p:cNvSpPr>
            <a:spLocks noGrp="1"/>
          </p:cNvSpPr>
          <p:nvPr>
            <p:ph idx="1"/>
          </p:nvPr>
        </p:nvSpPr>
        <p:spPr>
          <a:xfrm>
            <a:off x="841248" y="1828800"/>
            <a:ext cx="4985638" cy="3582519"/>
          </a:xfrm>
        </p:spPr>
        <p:txBody>
          <a:bodyPr wrap="square" lIns="91440" tIns="45720" rIns="91440" bIns="45720">
            <a:spAutoFit/>
          </a:bodyPr>
          <a:lstStyle/>
          <a:p>
            <a:pPr marL="0" indent="0">
              <a:buNone/>
            </a:pPr>
            <a:r>
              <a:rPr lang="en-US" dirty="0">
                <a:solidFill>
                  <a:schemeClr val="tx1">
                    <a:lumMod val="95000"/>
                    <a:lumOff val="5000"/>
                  </a:schemeClr>
                </a:solidFill>
              </a:rPr>
              <a:t>The Channel Inspector is a web-based, interactive tool you can use to evaluate supported features for specific chat clients, making it easy to understand the style your users will see and limitations in presentation, based on target chat platforms.</a:t>
            </a:r>
          </a:p>
        </p:txBody>
      </p:sp>
      <p:pic>
        <p:nvPicPr>
          <p:cNvPr id="16" name="Picture 15"/>
          <p:cNvPicPr>
            <a:picLocks noChangeAspect="1"/>
          </p:cNvPicPr>
          <p:nvPr/>
        </p:nvPicPr>
        <p:blipFill>
          <a:blip r:embed="rId3"/>
          <a:stretch>
            <a:fillRect/>
          </a:stretch>
        </p:blipFill>
        <p:spPr>
          <a:xfrm>
            <a:off x="6331513" y="1955798"/>
            <a:ext cx="3205909" cy="3910418"/>
          </a:xfrm>
          <a:prstGeom prst="rect">
            <a:avLst/>
          </a:prstGeom>
          <a:ln>
            <a:solidFill>
              <a:schemeClr val="bg2">
                <a:lumMod val="10000"/>
              </a:schemeClr>
            </a:solidFill>
          </a:ln>
        </p:spPr>
      </p:pic>
      <p:pic>
        <p:nvPicPr>
          <p:cNvPr id="17" name="Picture 16"/>
          <p:cNvPicPr>
            <a:picLocks noChangeAspect="1"/>
          </p:cNvPicPr>
          <p:nvPr/>
        </p:nvPicPr>
        <p:blipFill>
          <a:blip r:embed="rId4"/>
          <a:stretch>
            <a:fillRect/>
          </a:stretch>
        </p:blipFill>
        <p:spPr>
          <a:xfrm>
            <a:off x="8232066" y="2290547"/>
            <a:ext cx="2142258" cy="3956140"/>
          </a:xfrm>
          <a:prstGeom prst="rect">
            <a:avLst/>
          </a:prstGeom>
          <a:ln>
            <a:solidFill>
              <a:schemeClr val="bg2">
                <a:lumMod val="10000"/>
              </a:schemeClr>
            </a:solidFill>
          </a:ln>
        </p:spPr>
      </p:pic>
    </p:spTree>
    <p:extLst>
      <p:ext uri="{BB962C8B-B14F-4D97-AF65-F5344CB8AC3E}">
        <p14:creationId xmlns:p14="http://schemas.microsoft.com/office/powerpoint/2010/main" val="1283529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The Bot Framework Emulator</a:t>
            </a:r>
          </a:p>
        </p:txBody>
      </p:sp>
      <p:sp>
        <p:nvSpPr>
          <p:cNvPr id="10" name="Content Placeholder 2"/>
          <p:cNvSpPr txBox="1">
            <a:spLocks/>
          </p:cNvSpPr>
          <p:nvPr/>
        </p:nvSpPr>
        <p:spPr>
          <a:xfrm>
            <a:off x="841248" y="2761214"/>
            <a:ext cx="10966018" cy="2763834"/>
          </a:xfrm>
          <a:prstGeom prst="rect">
            <a:avLst/>
          </a:prstGeom>
        </p:spPr>
        <p:txBody>
          <a:bodyPr vert="horz" wrap="square" lIns="91440" tIns="45720" rIns="91440" bIns="45720" rtlCol="0">
            <a:spAutoFit/>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687388" indent="-342900"/>
            <a:r>
              <a:rPr lang="en-US" sz="2800" dirty="0">
                <a:solidFill>
                  <a:schemeClr val="tx1">
                    <a:lumMod val="95000"/>
                    <a:lumOff val="5000"/>
                  </a:schemeClr>
                </a:solidFill>
              </a:rPr>
              <a:t>Supports Mac, Linux and Windows</a:t>
            </a:r>
          </a:p>
          <a:p>
            <a:pPr marL="687388" indent="-342900"/>
            <a:r>
              <a:rPr lang="en-US" sz="2800" dirty="0">
                <a:solidFill>
                  <a:schemeClr val="tx1">
                    <a:lumMod val="95000"/>
                    <a:lumOff val="5000"/>
                  </a:schemeClr>
                </a:solidFill>
              </a:rPr>
              <a:t>View all Bot Framework card types</a:t>
            </a:r>
          </a:p>
          <a:p>
            <a:pPr marL="687388" indent="-342900"/>
            <a:r>
              <a:rPr lang="en-US" sz="2800" dirty="0">
                <a:solidFill>
                  <a:schemeClr val="tx1">
                    <a:lumMod val="95000"/>
                    <a:lumOff val="5000"/>
                  </a:schemeClr>
                </a:solidFill>
              </a:rPr>
              <a:t>Save multiple profiles for working offline</a:t>
            </a:r>
          </a:p>
          <a:p>
            <a:pPr marL="687388" indent="-342900"/>
            <a:r>
              <a:rPr lang="en-US" sz="2800" dirty="0">
                <a:solidFill>
                  <a:schemeClr val="tx1">
                    <a:lumMod val="95000"/>
                    <a:lumOff val="5000"/>
                  </a:schemeClr>
                </a:solidFill>
              </a:rPr>
              <a:t>Send requests and receive responses to/from your bot endpoint on localhost</a:t>
            </a:r>
          </a:p>
          <a:p>
            <a:pPr marL="687388" indent="-342900"/>
            <a:r>
              <a:rPr lang="en-US" sz="2800" dirty="0">
                <a:solidFill>
                  <a:schemeClr val="tx1">
                    <a:lumMod val="95000"/>
                    <a:lumOff val="5000"/>
                  </a:schemeClr>
                </a:solidFill>
              </a:rPr>
              <a:t>Inspect responses, and emulate specific users and conversations</a:t>
            </a:r>
          </a:p>
        </p:txBody>
      </p:sp>
      <p:sp>
        <p:nvSpPr>
          <p:cNvPr id="11" name="TextBox 10"/>
          <p:cNvSpPr txBox="1"/>
          <p:nvPr/>
        </p:nvSpPr>
        <p:spPr>
          <a:xfrm>
            <a:off x="841248" y="1554480"/>
            <a:ext cx="10664567" cy="97847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Emulate bot conversations easily on any device and any supported channel scenario.</a:t>
            </a:r>
          </a:p>
        </p:txBody>
      </p:sp>
    </p:spTree>
    <p:extLst>
      <p:ext uri="{BB962C8B-B14F-4D97-AF65-F5344CB8AC3E}">
        <p14:creationId xmlns:p14="http://schemas.microsoft.com/office/powerpoint/2010/main" val="34818508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a:spLocks noGrp="1"/>
          </p:cNvSpPr>
          <p:nvPr>
            <p:ph idx="1"/>
          </p:nvPr>
        </p:nvSpPr>
        <p:spPr>
          <a:xfrm>
            <a:off x="841248" y="1828800"/>
            <a:ext cx="4582807" cy="3582519"/>
          </a:xfrm>
        </p:spPr>
        <p:txBody>
          <a:bodyPr wrap="square" lIns="91440" tIns="45720" rIns="91440" bIns="45720">
            <a:normAutofit/>
          </a:bodyPr>
          <a:lstStyle/>
          <a:p>
            <a:pPr marL="0" indent="0">
              <a:buNone/>
            </a:pPr>
            <a:r>
              <a:rPr lang="en-US" dirty="0">
                <a:solidFill>
                  <a:schemeClr val="tx1">
                    <a:lumMod val="95000"/>
                    <a:lumOff val="5000"/>
                  </a:schemeClr>
                </a:solidFill>
              </a:rPr>
              <a:t>The Azure Bot Service, powered by the Microsoft Bot Framework, provides and integrated environment for managing bot logic and integration, including the ability to edit services without the need for a local editor or source control.</a:t>
            </a:r>
          </a:p>
        </p:txBody>
      </p:sp>
      <p:pic>
        <p:nvPicPr>
          <p:cNvPr id="15" name="Picture 14"/>
          <p:cNvPicPr>
            <a:picLocks noChangeAspect="1"/>
          </p:cNvPicPr>
          <p:nvPr/>
        </p:nvPicPr>
        <p:blipFill>
          <a:blip r:embed="rId3"/>
          <a:stretch>
            <a:fillRect/>
          </a:stretch>
        </p:blipFill>
        <p:spPr>
          <a:xfrm>
            <a:off x="5780991" y="2057400"/>
            <a:ext cx="3519000" cy="1039015"/>
          </a:xfrm>
          <a:prstGeom prst="rect">
            <a:avLst/>
          </a:prstGeom>
          <a:ln>
            <a:solidFill>
              <a:schemeClr val="bg2">
                <a:lumMod val="10000"/>
              </a:schemeClr>
            </a:solidFill>
          </a:ln>
        </p:spPr>
      </p:pic>
      <p:grpSp>
        <p:nvGrpSpPr>
          <p:cNvPr id="13" name="Group 12"/>
          <p:cNvGrpSpPr/>
          <p:nvPr/>
        </p:nvGrpSpPr>
        <p:grpSpPr>
          <a:xfrm>
            <a:off x="7402831" y="2600622"/>
            <a:ext cx="3650481" cy="3433082"/>
            <a:chOff x="6095207" y="1737052"/>
            <a:chExt cx="3650481" cy="3433082"/>
          </a:xfrm>
        </p:grpSpPr>
        <p:pic>
          <p:nvPicPr>
            <p:cNvPr id="8" name="Picture 7"/>
            <p:cNvPicPr>
              <a:picLocks noChangeAspect="1"/>
            </p:cNvPicPr>
            <p:nvPr/>
          </p:nvPicPr>
          <p:blipFill>
            <a:blip r:embed="rId4"/>
            <a:stretch>
              <a:fillRect/>
            </a:stretch>
          </p:blipFill>
          <p:spPr>
            <a:xfrm>
              <a:off x="6095207" y="1737052"/>
              <a:ext cx="2656793" cy="1569217"/>
            </a:xfrm>
            <a:prstGeom prst="rect">
              <a:avLst/>
            </a:prstGeom>
            <a:ln>
              <a:solidFill>
                <a:schemeClr val="bg2">
                  <a:lumMod val="10000"/>
                </a:schemeClr>
              </a:solidFill>
            </a:ln>
          </p:spPr>
        </p:pic>
        <p:pic>
          <p:nvPicPr>
            <p:cNvPr id="10" name="Picture 9"/>
            <p:cNvPicPr>
              <a:picLocks noChangeAspect="1"/>
            </p:cNvPicPr>
            <p:nvPr/>
          </p:nvPicPr>
          <p:blipFill>
            <a:blip r:embed="rId5"/>
            <a:stretch>
              <a:fillRect/>
            </a:stretch>
          </p:blipFill>
          <p:spPr>
            <a:xfrm>
              <a:off x="6343629" y="2240981"/>
              <a:ext cx="2656793" cy="1569217"/>
            </a:xfrm>
            <a:prstGeom prst="rect">
              <a:avLst/>
            </a:prstGeom>
            <a:ln>
              <a:solidFill>
                <a:schemeClr val="bg2">
                  <a:lumMod val="10000"/>
                </a:schemeClr>
              </a:solidFill>
            </a:ln>
          </p:spPr>
        </p:pic>
        <p:pic>
          <p:nvPicPr>
            <p:cNvPr id="11" name="Picture 10"/>
            <p:cNvPicPr>
              <a:picLocks noChangeAspect="1"/>
            </p:cNvPicPr>
            <p:nvPr/>
          </p:nvPicPr>
          <p:blipFill>
            <a:blip r:embed="rId6"/>
            <a:stretch>
              <a:fillRect/>
            </a:stretch>
          </p:blipFill>
          <p:spPr>
            <a:xfrm>
              <a:off x="6592051" y="2709325"/>
              <a:ext cx="2656793" cy="1569217"/>
            </a:xfrm>
            <a:prstGeom prst="rect">
              <a:avLst/>
            </a:prstGeom>
            <a:ln>
              <a:solidFill>
                <a:schemeClr val="bg2">
                  <a:lumMod val="10000"/>
                </a:schemeClr>
              </a:solidFill>
            </a:ln>
          </p:spPr>
        </p:pic>
        <p:pic>
          <p:nvPicPr>
            <p:cNvPr id="9" name="Picture 8"/>
            <p:cNvPicPr>
              <a:picLocks noChangeAspect="1"/>
            </p:cNvPicPr>
            <p:nvPr/>
          </p:nvPicPr>
          <p:blipFill>
            <a:blip r:embed="rId7"/>
            <a:stretch>
              <a:fillRect/>
            </a:stretch>
          </p:blipFill>
          <p:spPr>
            <a:xfrm>
              <a:off x="6840473" y="3155121"/>
              <a:ext cx="2656793" cy="1569217"/>
            </a:xfrm>
            <a:prstGeom prst="rect">
              <a:avLst/>
            </a:prstGeom>
            <a:ln>
              <a:solidFill>
                <a:schemeClr val="bg2">
                  <a:lumMod val="10000"/>
                </a:schemeClr>
              </a:solidFill>
            </a:ln>
          </p:spPr>
        </p:pic>
        <p:pic>
          <p:nvPicPr>
            <p:cNvPr id="12" name="Picture 11"/>
            <p:cNvPicPr>
              <a:picLocks noChangeAspect="1"/>
            </p:cNvPicPr>
            <p:nvPr/>
          </p:nvPicPr>
          <p:blipFill>
            <a:blip r:embed="rId8"/>
            <a:stretch>
              <a:fillRect/>
            </a:stretch>
          </p:blipFill>
          <p:spPr>
            <a:xfrm>
              <a:off x="7088895" y="3600917"/>
              <a:ext cx="2656793" cy="1569217"/>
            </a:xfrm>
            <a:prstGeom prst="rect">
              <a:avLst/>
            </a:prstGeom>
            <a:ln>
              <a:solidFill>
                <a:schemeClr val="bg2">
                  <a:lumMod val="10000"/>
                </a:schemeClr>
              </a:solidFill>
            </a:ln>
          </p:spPr>
        </p:pic>
      </p:grpSp>
      <p:pic>
        <p:nvPicPr>
          <p:cNvPr id="14" name="Picture 13"/>
          <p:cNvPicPr>
            <a:picLocks noChangeAspect="1"/>
          </p:cNvPicPr>
          <p:nvPr/>
        </p:nvPicPr>
        <p:blipFill>
          <a:blip r:embed="rId9"/>
          <a:stretch>
            <a:fillRect/>
          </a:stretch>
        </p:blipFill>
        <p:spPr>
          <a:xfrm>
            <a:off x="6694125" y="2880384"/>
            <a:ext cx="935991" cy="935991"/>
          </a:xfrm>
          <a:prstGeom prst="rect">
            <a:avLst/>
          </a:prstGeom>
        </p:spPr>
      </p:pic>
    </p:spTree>
    <p:extLst>
      <p:ext uri="{BB962C8B-B14F-4D97-AF65-F5344CB8AC3E}">
        <p14:creationId xmlns:p14="http://schemas.microsoft.com/office/powerpoint/2010/main" val="36654063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Azure Bot Services</a:t>
            </a:r>
          </a:p>
        </p:txBody>
      </p:sp>
      <p:sp>
        <p:nvSpPr>
          <p:cNvPr id="7" name="Content Placeholder 2"/>
          <p:cNvSpPr txBox="1">
            <a:spLocks/>
          </p:cNvSpPr>
          <p:nvPr/>
        </p:nvSpPr>
        <p:spPr>
          <a:xfrm>
            <a:off x="841249" y="1828800"/>
            <a:ext cx="4374988" cy="4062845"/>
          </a:xfrm>
          <a:prstGeom prst="rect">
            <a:avLst/>
          </a:prstGeom>
        </p:spPr>
        <p:txBody>
          <a:bodyPr vert="horz" wrap="square" lIns="91440" tIns="45720" rIns="91440" bIns="45720" rtlCol="0">
            <a:normAutofit fontScale="92500" lnSpcReduction="10000"/>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Bots can be created and managed within a browser directly, in both C# and Node.js, using the Azure editor, effectively removing any need for a local editor. You can quickly test your bot directly in the Azure service environment.</a:t>
            </a:r>
          </a:p>
        </p:txBody>
      </p:sp>
      <p:grpSp>
        <p:nvGrpSpPr>
          <p:cNvPr id="11" name="Group 10"/>
          <p:cNvGrpSpPr/>
          <p:nvPr/>
        </p:nvGrpSpPr>
        <p:grpSpPr>
          <a:xfrm>
            <a:off x="5710886" y="1901846"/>
            <a:ext cx="5379225" cy="3606068"/>
            <a:chOff x="5571224" y="2568713"/>
            <a:chExt cx="5379225" cy="3606068"/>
          </a:xfrm>
        </p:grpSpPr>
        <p:pic>
          <p:nvPicPr>
            <p:cNvPr id="8" name="Picture 7"/>
            <p:cNvPicPr>
              <a:picLocks noChangeAspect="1"/>
            </p:cNvPicPr>
            <p:nvPr/>
          </p:nvPicPr>
          <p:blipFill>
            <a:blip r:embed="rId3"/>
            <a:stretch>
              <a:fillRect/>
            </a:stretch>
          </p:blipFill>
          <p:spPr>
            <a:xfrm>
              <a:off x="5571224" y="3164626"/>
              <a:ext cx="5132341" cy="2599176"/>
            </a:xfrm>
            <a:prstGeom prst="rect">
              <a:avLst/>
            </a:prstGeom>
            <a:ln>
              <a:solidFill>
                <a:schemeClr val="bg2">
                  <a:lumMod val="10000"/>
                </a:schemeClr>
              </a:solidFill>
            </a:ln>
          </p:spPr>
        </p:pic>
        <p:pic>
          <p:nvPicPr>
            <p:cNvPr id="10" name="Picture 9"/>
            <p:cNvPicPr>
              <a:picLocks noChangeAspect="1"/>
            </p:cNvPicPr>
            <p:nvPr/>
          </p:nvPicPr>
          <p:blipFill>
            <a:blip r:embed="rId4"/>
            <a:stretch>
              <a:fillRect/>
            </a:stretch>
          </p:blipFill>
          <p:spPr>
            <a:xfrm>
              <a:off x="6004637" y="2788614"/>
              <a:ext cx="3625880" cy="94207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9455433" y="2568713"/>
              <a:ext cx="1495016" cy="3606068"/>
            </a:xfrm>
            <a:prstGeom prst="rect">
              <a:avLst/>
            </a:prstGeom>
            <a:ln>
              <a:solidFill>
                <a:schemeClr val="bg2">
                  <a:lumMod val="10000"/>
                </a:schemeClr>
              </a:solidFill>
            </a:ln>
          </p:spPr>
        </p:pic>
      </p:grpSp>
      <p:pic>
        <p:nvPicPr>
          <p:cNvPr id="12" name="Picture 11"/>
          <p:cNvPicPr>
            <a:picLocks noChangeAspect="1"/>
          </p:cNvPicPr>
          <p:nvPr/>
        </p:nvPicPr>
        <p:blipFill>
          <a:blip r:embed="rId6"/>
          <a:stretch>
            <a:fillRect/>
          </a:stretch>
        </p:blipFill>
        <p:spPr>
          <a:xfrm>
            <a:off x="7106467" y="3283720"/>
            <a:ext cx="2341178" cy="2509672"/>
          </a:xfrm>
          <a:prstGeom prst="rect">
            <a:avLst/>
          </a:prstGeom>
          <a:ln>
            <a:solidFill>
              <a:schemeClr val="bg2">
                <a:lumMod val="10000"/>
              </a:schemeClr>
            </a:solidFill>
          </a:ln>
        </p:spPr>
      </p:pic>
    </p:spTree>
    <p:extLst>
      <p:ext uri="{BB962C8B-B14F-4D97-AF65-F5344CB8AC3E}">
        <p14:creationId xmlns:p14="http://schemas.microsoft.com/office/powerpoint/2010/main" val="3722022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65760"/>
            <a:ext cx="11151917" cy="747641"/>
          </a:xfrm>
        </p:spPr>
        <p:txBody>
          <a:bodyPr/>
          <a:lstStyle/>
          <a:p>
            <a:r>
              <a:rPr lang="en-US" dirty="0"/>
              <a:t>Microsoft QnA Maker</a:t>
            </a:r>
          </a:p>
        </p:txBody>
      </p:sp>
      <p:sp>
        <p:nvSpPr>
          <p:cNvPr id="8" name="Content Placeholder 2"/>
          <p:cNvSpPr txBox="1">
            <a:spLocks/>
          </p:cNvSpPr>
          <p:nvPr/>
        </p:nvSpPr>
        <p:spPr>
          <a:xfrm>
            <a:off x="841248" y="1828800"/>
            <a:ext cx="5642680" cy="4079963"/>
          </a:xfrm>
          <a:prstGeom prst="rect">
            <a:avLst/>
          </a:prstGeom>
        </p:spPr>
        <p:txBody>
          <a:bodyPr vert="horz" wrap="square" lIns="91440" tIns="45720" rIns="91440" bIns="45720" rtlCol="0">
            <a:normAutofit lnSpcReduction="10000"/>
          </a:bodyPr>
          <a:lst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dirty="0">
                <a:solidFill>
                  <a:schemeClr val="tx1">
                    <a:lumMod val="95000"/>
                    <a:lumOff val="5000"/>
                  </a:schemeClr>
                </a:solidFill>
              </a:rPr>
              <a:t>Microsoft QnA Maker is a free REST API and web-based service that enables marketing, support, operations, and developers to train an artificial intelligence engine to respond to user's questions in a natural, conversational, question and answer-based format.</a:t>
            </a:r>
          </a:p>
        </p:txBody>
      </p:sp>
      <p:grpSp>
        <p:nvGrpSpPr>
          <p:cNvPr id="13" name="Group 12"/>
          <p:cNvGrpSpPr/>
          <p:nvPr/>
        </p:nvGrpSpPr>
        <p:grpSpPr>
          <a:xfrm>
            <a:off x="7060227" y="2404549"/>
            <a:ext cx="4185224" cy="2541228"/>
            <a:chOff x="6851838" y="2182458"/>
            <a:chExt cx="4185224" cy="254122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353" y="3152072"/>
              <a:ext cx="2566472" cy="88998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7020" y="3899313"/>
              <a:ext cx="2390042" cy="82437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838" y="2182458"/>
              <a:ext cx="2013934" cy="820967"/>
            </a:xfrm>
            <a:prstGeom prst="rect">
              <a:avLst/>
            </a:prstGeom>
          </p:spPr>
        </p:pic>
      </p:grpSp>
    </p:spTree>
    <p:extLst>
      <p:ext uri="{BB962C8B-B14F-4D97-AF65-F5344CB8AC3E}">
        <p14:creationId xmlns:p14="http://schemas.microsoft.com/office/powerpoint/2010/main" val="1130062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89066" y="3292774"/>
            <a:ext cx="7739270" cy="1355846"/>
          </a:xfrm>
          <a:prstGeom prst="rect">
            <a:avLst/>
          </a:prstGeom>
          <a:ln>
            <a:solidFill>
              <a:schemeClr val="bg2">
                <a:lumMod val="10000"/>
              </a:schemeClr>
            </a:solidFill>
          </a:ln>
        </p:spPr>
      </p:pic>
      <p:pic>
        <p:nvPicPr>
          <p:cNvPr id="9" name="Picture 8"/>
          <p:cNvPicPr>
            <a:picLocks noChangeAspect="1"/>
          </p:cNvPicPr>
          <p:nvPr/>
        </p:nvPicPr>
        <p:blipFill>
          <a:blip r:embed="rId4"/>
          <a:stretch>
            <a:fillRect/>
          </a:stretch>
        </p:blipFill>
        <p:spPr>
          <a:xfrm>
            <a:off x="3557116" y="3762263"/>
            <a:ext cx="6983604" cy="1938688"/>
          </a:xfrm>
          <a:prstGeom prst="rect">
            <a:avLst/>
          </a:prstGeom>
          <a:ln>
            <a:solidFill>
              <a:schemeClr val="bg2">
                <a:lumMod val="10000"/>
              </a:schemeClr>
            </a:solidFill>
          </a:ln>
        </p:spPr>
      </p:pic>
      <p:sp>
        <p:nvSpPr>
          <p:cNvPr id="2" name="Title 1"/>
          <p:cNvSpPr>
            <a:spLocks noGrp="1"/>
          </p:cNvSpPr>
          <p:nvPr>
            <p:ph type="title"/>
          </p:nvPr>
        </p:nvSpPr>
        <p:spPr>
          <a:xfrm>
            <a:off x="841248" y="365760"/>
            <a:ext cx="11151917" cy="747641"/>
          </a:xfrm>
        </p:spPr>
        <p:txBody>
          <a:bodyPr/>
          <a:lstStyle/>
          <a:p>
            <a:r>
              <a:rPr lang="en-US" dirty="0"/>
              <a:t>Microsoft QnA Maker</a:t>
            </a:r>
          </a:p>
        </p:txBody>
      </p:sp>
      <p:pic>
        <p:nvPicPr>
          <p:cNvPr id="8" name="Picture 7"/>
          <p:cNvPicPr>
            <a:picLocks noChangeAspect="1"/>
          </p:cNvPicPr>
          <p:nvPr/>
        </p:nvPicPr>
        <p:blipFill>
          <a:blip r:embed="rId5"/>
          <a:stretch>
            <a:fillRect/>
          </a:stretch>
        </p:blipFill>
        <p:spPr>
          <a:xfrm>
            <a:off x="5773660" y="4180625"/>
            <a:ext cx="3477008" cy="650433"/>
          </a:xfrm>
          <a:prstGeom prst="rect">
            <a:avLst/>
          </a:prstGeom>
          <a:ln>
            <a:solidFill>
              <a:schemeClr val="bg2">
                <a:lumMod val="10000"/>
              </a:schemeClr>
            </a:solidFill>
          </a:ln>
        </p:spPr>
      </p:pic>
      <p:sp>
        <p:nvSpPr>
          <p:cNvPr id="11" name="TextBox 10"/>
          <p:cNvSpPr txBox="1"/>
          <p:nvPr/>
        </p:nvSpPr>
        <p:spPr>
          <a:xfrm>
            <a:off x="841248"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There are several ways to update a QnA knowledge base, including simple FAQ reference via a URL or direct management of QnA question and answer pairs.</a:t>
            </a:r>
          </a:p>
        </p:txBody>
      </p:sp>
      <p:pic>
        <p:nvPicPr>
          <p:cNvPr id="15" name="Picture 14"/>
          <p:cNvPicPr>
            <a:picLocks noChangeAspect="1"/>
          </p:cNvPicPr>
          <p:nvPr/>
        </p:nvPicPr>
        <p:blipFill>
          <a:blip r:embed="rId6"/>
          <a:stretch>
            <a:fillRect/>
          </a:stretch>
        </p:blipFill>
        <p:spPr>
          <a:xfrm>
            <a:off x="2137363" y="3839456"/>
            <a:ext cx="3139968" cy="2202664"/>
          </a:xfrm>
          <a:prstGeom prst="rect">
            <a:avLst/>
          </a:prstGeom>
        </p:spPr>
      </p:pic>
      <p:pic>
        <p:nvPicPr>
          <p:cNvPr id="14" name="Picture 13"/>
          <p:cNvPicPr>
            <a:picLocks noChangeAspect="1"/>
          </p:cNvPicPr>
          <p:nvPr/>
        </p:nvPicPr>
        <p:blipFill>
          <a:blip r:embed="rId7"/>
          <a:stretch>
            <a:fillRect/>
          </a:stretch>
        </p:blipFill>
        <p:spPr>
          <a:xfrm>
            <a:off x="1837656" y="4354276"/>
            <a:ext cx="1275432" cy="586512"/>
          </a:xfrm>
          <a:prstGeom prst="rect">
            <a:avLst/>
          </a:prstGeom>
          <a:ln>
            <a:solidFill>
              <a:schemeClr val="bg2">
                <a:lumMod val="10000"/>
              </a:schemeClr>
            </a:solidFill>
          </a:ln>
        </p:spPr>
      </p:pic>
      <p:sp>
        <p:nvSpPr>
          <p:cNvPr id="18" name="Left-Right Arrow 10"/>
          <p:cNvSpPr/>
          <p:nvPr/>
        </p:nvSpPr>
        <p:spPr bwMode="auto">
          <a:xfrm>
            <a:off x="4719789" y="4831058"/>
            <a:ext cx="1001570" cy="592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22310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Microsoft Bot Framework HOL.html</a:t>
            </a:r>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900058" y="3228947"/>
            <a:ext cx="4937560" cy="2460496"/>
          </a:xfrm>
          <a:prstGeom prst="rect">
            <a:avLst/>
          </a:prstGeom>
        </p:spPr>
      </p:pic>
      <p:sp>
        <p:nvSpPr>
          <p:cNvPr id="2" name="Title 1"/>
          <p:cNvSpPr>
            <a:spLocks noGrp="1"/>
          </p:cNvSpPr>
          <p:nvPr>
            <p:ph type="title"/>
          </p:nvPr>
        </p:nvSpPr>
        <p:spPr/>
        <p:txBody>
          <a:bodyPr/>
          <a:lstStyle/>
          <a:p>
            <a:r>
              <a:rPr lang="en-US" dirty="0"/>
              <a:t>Microsoft Bot Framework</a:t>
            </a:r>
          </a:p>
        </p:txBody>
      </p:sp>
      <p:sp>
        <p:nvSpPr>
          <p:cNvPr id="3" name="Content Placeholder 2"/>
          <p:cNvSpPr>
            <a:spLocks noGrp="1"/>
          </p:cNvSpPr>
          <p:nvPr>
            <p:ph idx="1"/>
          </p:nvPr>
        </p:nvSpPr>
        <p:spPr>
          <a:xfrm>
            <a:off x="838200" y="1825625"/>
            <a:ext cx="3600524" cy="4346575"/>
          </a:xfrm>
        </p:spPr>
        <p:txBody>
          <a:bodyPr lIns="91440" tIns="45720" rIns="91440" bIns="45720">
            <a:normAutofit/>
          </a:bodyPr>
          <a:lstStyle/>
          <a:p>
            <a:pPr marL="0" indent="0">
              <a:buNone/>
            </a:pPr>
            <a:r>
              <a:rPr lang="en-US" dirty="0"/>
              <a:t>The Microsoft Bot Framework is a comprehensive set of tools and services developers can leverage to build and deploy high-quality, conversational bots in any language.</a:t>
            </a:r>
          </a:p>
        </p:txBody>
      </p:sp>
      <p:grpSp>
        <p:nvGrpSpPr>
          <p:cNvPr id="6" name="Group 5"/>
          <p:cNvGrpSpPr/>
          <p:nvPr/>
        </p:nvGrpSpPr>
        <p:grpSpPr>
          <a:xfrm flipH="1">
            <a:off x="5033594" y="2085398"/>
            <a:ext cx="2610490" cy="1902248"/>
            <a:chOff x="5620816" y="1690688"/>
            <a:chExt cx="2269737" cy="1535397"/>
          </a:xfrm>
        </p:grpSpPr>
        <p:sp>
          <p:nvSpPr>
            <p:cNvPr id="7" name="Rectangular Callout 6"/>
            <p:cNvSpPr/>
            <p:nvPr/>
          </p:nvSpPr>
          <p:spPr>
            <a:xfrm>
              <a:off x="5620816" y="1690688"/>
              <a:ext cx="2269737" cy="1535397"/>
            </a:xfrm>
            <a:prstGeom prst="wedgeRectCallout">
              <a:avLst/>
            </a:prstGeom>
            <a:solidFill>
              <a:srgbClr val="0078D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pic>
        <p:nvPicPr>
          <p:cNvPr id="11" name="Picture 10"/>
          <p:cNvPicPr>
            <a:picLocks noChangeAspect="1"/>
          </p:cNvPicPr>
          <p:nvPr/>
        </p:nvPicPr>
        <p:blipFill>
          <a:blip r:embed="rId5"/>
          <a:stretch>
            <a:fillRect/>
          </a:stretch>
        </p:blipFill>
        <p:spPr>
          <a:xfrm>
            <a:off x="7759120" y="2673089"/>
            <a:ext cx="2483628" cy="834446"/>
          </a:xfrm>
          <a:prstGeom prst="rect">
            <a:avLst/>
          </a:prstGeom>
        </p:spPr>
      </p:pic>
    </p:spTree>
    <p:extLst>
      <p:ext uri="{BB962C8B-B14F-4D97-AF65-F5344CB8AC3E}">
        <p14:creationId xmlns:p14="http://schemas.microsoft.com/office/powerpoint/2010/main" val="8905723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Channels</a:t>
            </a:r>
          </a:p>
        </p:txBody>
      </p:sp>
      <p:sp>
        <p:nvSpPr>
          <p:cNvPr id="3" name="Content Placeholder 2"/>
          <p:cNvSpPr>
            <a:spLocks noGrp="1"/>
          </p:cNvSpPr>
          <p:nvPr>
            <p:ph idx="1"/>
          </p:nvPr>
        </p:nvSpPr>
        <p:spPr>
          <a:xfrm>
            <a:off x="838200" y="1828800"/>
            <a:ext cx="3567545" cy="4362771"/>
          </a:xfrm>
        </p:spPr>
        <p:txBody>
          <a:bodyPr lIns="91440" tIns="45720" rIns="91440" bIns="45720">
            <a:normAutofit/>
          </a:bodyPr>
          <a:lstStyle/>
          <a:p>
            <a:pPr marL="0" indent="0">
              <a:buNone/>
            </a:pPr>
            <a:r>
              <a:rPr lang="en-US" dirty="0"/>
              <a:t>Channels are currently available for Skype, web, email, Facebook, </a:t>
            </a:r>
            <a:r>
              <a:rPr lang="en-US" dirty="0" err="1"/>
              <a:t>GroupMe</a:t>
            </a:r>
            <a:r>
              <a:rPr lang="en-US" dirty="0"/>
              <a:t>, Microsoft Teams, </a:t>
            </a:r>
            <a:r>
              <a:rPr lang="en-US" dirty="0" err="1"/>
              <a:t>Kik</a:t>
            </a:r>
            <a:r>
              <a:rPr lang="en-US" dirty="0"/>
              <a:t>, Slack, Telegram, Twilio, and direct line app integration.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2642" y="1828800"/>
            <a:ext cx="3105088" cy="1744186"/>
          </a:xfrm>
          <a:prstGeom prst="rect">
            <a:avLst/>
          </a:prstGeom>
        </p:spPr>
      </p:pic>
      <p:pic>
        <p:nvPicPr>
          <p:cNvPr id="10" name="Picture 9"/>
          <p:cNvPicPr>
            <a:picLocks noChangeAspect="1"/>
          </p:cNvPicPr>
          <p:nvPr/>
        </p:nvPicPr>
        <p:blipFill>
          <a:blip r:embed="rId4"/>
          <a:stretch>
            <a:fillRect/>
          </a:stretch>
        </p:blipFill>
        <p:spPr>
          <a:xfrm>
            <a:off x="5093466" y="2024936"/>
            <a:ext cx="2460681" cy="4378362"/>
          </a:xfrm>
          <a:prstGeom prst="rect">
            <a:avLst/>
          </a:prstGeom>
          <a:ln>
            <a:solidFill>
              <a:schemeClr val="bg2">
                <a:lumMod val="10000"/>
              </a:schemeClr>
            </a:solidFill>
          </a:ln>
        </p:spPr>
      </p:pic>
      <p:pic>
        <p:nvPicPr>
          <p:cNvPr id="9" name="Picture 8"/>
          <p:cNvPicPr>
            <a:picLocks noChangeAspect="1"/>
          </p:cNvPicPr>
          <p:nvPr/>
        </p:nvPicPr>
        <p:blipFill>
          <a:blip r:embed="rId5"/>
          <a:stretch>
            <a:fillRect/>
          </a:stretch>
        </p:blipFill>
        <p:spPr>
          <a:xfrm>
            <a:off x="7274783" y="3572986"/>
            <a:ext cx="2912947" cy="2618586"/>
          </a:xfrm>
          <a:prstGeom prst="rect">
            <a:avLst/>
          </a:prstGeom>
          <a:ln>
            <a:solidFill>
              <a:schemeClr val="bg2">
                <a:lumMod val="10000"/>
              </a:schemeClr>
            </a:solidFill>
          </a:ln>
        </p:spPr>
      </p:pic>
    </p:spTree>
    <p:extLst>
      <p:ext uri="{BB962C8B-B14F-4D97-AF65-F5344CB8AC3E}">
        <p14:creationId xmlns:p14="http://schemas.microsoft.com/office/powerpoint/2010/main" val="1255760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Connector</a:t>
            </a:r>
          </a:p>
        </p:txBody>
      </p:sp>
      <p:sp>
        <p:nvSpPr>
          <p:cNvPr id="3" name="Content Placeholder 2"/>
          <p:cNvSpPr>
            <a:spLocks noGrp="1"/>
          </p:cNvSpPr>
          <p:nvPr>
            <p:ph idx="1"/>
          </p:nvPr>
        </p:nvSpPr>
        <p:spPr>
          <a:xfrm>
            <a:off x="838200" y="1828800"/>
            <a:ext cx="3193473" cy="3813464"/>
          </a:xfrm>
        </p:spPr>
        <p:txBody>
          <a:bodyPr lIns="91440" tIns="45720" rIns="91440" bIns="45720">
            <a:normAutofit/>
          </a:bodyPr>
          <a:lstStyle/>
          <a:p>
            <a:pPr marL="0" indent="0">
              <a:buNone/>
            </a:pPr>
            <a:r>
              <a:rPr lang="en-US" dirty="0"/>
              <a:t>The Connector (or Connector Service) handles all communication, conversations, state, and authorization activities between a bot and users.</a:t>
            </a:r>
          </a:p>
        </p:txBody>
      </p:sp>
      <p:sp>
        <p:nvSpPr>
          <p:cNvPr id="4" name="Rectangle 3"/>
          <p:cNvSpPr/>
          <p:nvPr/>
        </p:nvSpPr>
        <p:spPr>
          <a:xfrm>
            <a:off x="4868917" y="2133611"/>
            <a:ext cx="6484883" cy="3508653"/>
          </a:xfrm>
          <a:prstGeom prst="rect">
            <a:avLst/>
          </a:prstGeom>
          <a:solidFill>
            <a:srgbClr val="0078D7"/>
          </a:solidFill>
          <a:ln>
            <a:solidFill>
              <a:srgbClr val="595959"/>
            </a:solidFill>
          </a:ln>
        </p:spPr>
        <p:txBody>
          <a:bodyPr wrap="square" lIns="365760" tIns="365760" rIns="365760" bIns="365760">
            <a:spAutoFit/>
          </a:bodyPr>
          <a:lstStyle/>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a:solidFill>
                  <a:schemeClr val="bg1"/>
                </a:solidFill>
                <a:latin typeface="Consolas" panose="020B0609020204030204" pitchFamily="49" charset="0"/>
              </a:rPr>
              <a:t>connector</a:t>
            </a:r>
            <a:r>
              <a:rPr lang="en-US" dirty="0">
                <a:solidFill>
                  <a:schemeClr val="bg1"/>
                </a:solidFill>
                <a:latin typeface="Consolas" panose="020B0609020204030204" pitchFamily="49" charset="0"/>
              </a:rPr>
              <a:t> = new </a:t>
            </a:r>
            <a:r>
              <a:rPr lang="en-US" dirty="0" err="1">
                <a:solidFill>
                  <a:schemeClr val="bg1"/>
                </a:solidFill>
                <a:latin typeface="Consolas" panose="020B0609020204030204" pitchFamily="49" charset="0"/>
              </a:rPr>
              <a:t>ConnectorClient</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incomingMessage.ServiceUrl</a:t>
            </a:r>
            <a:r>
              <a:rPr lang="en-US" dirty="0">
                <a:solidFill>
                  <a:schemeClr val="bg1"/>
                </a:solidFill>
                <a:latin typeface="Consolas" panose="020B0609020204030204" pitchFamily="49" charset="0"/>
              </a:rPr>
              <a:t>);</a:t>
            </a:r>
          </a:p>
          <a:p>
            <a:endParaRPr lang="en-US"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var</a:t>
            </a:r>
            <a:r>
              <a:rPr lang="en-US" dirty="0">
                <a:solidFill>
                  <a:schemeClr val="bg1"/>
                </a:solidFill>
                <a:latin typeface="Consolas" panose="020B0609020204030204" pitchFamily="49" charset="0"/>
              </a:rPr>
              <a:t> </a:t>
            </a:r>
            <a:r>
              <a:rPr lang="en-US" b="1"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incomingMessage.CreateReply</a:t>
            </a:r>
            <a:r>
              <a:rPr lang="en-US" dirty="0">
                <a:solidFill>
                  <a:schemeClr val="bg1"/>
                </a:solidFill>
                <a:latin typeface="Consolas" panose="020B0609020204030204" pitchFamily="49" charset="0"/>
              </a:rPr>
              <a:t>("How can I help?");</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await </a:t>
            </a:r>
            <a:r>
              <a:rPr lang="en-US" dirty="0" err="1">
                <a:solidFill>
                  <a:schemeClr val="bg1"/>
                </a:solidFill>
                <a:latin typeface="Consolas" panose="020B0609020204030204" pitchFamily="49" charset="0"/>
              </a:rPr>
              <a:t>connector.Conversations.ReplyToActivityAsync</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replyMessage</a:t>
            </a:r>
            <a:r>
              <a:rPr lang="en-US" dirty="0">
                <a:solidFill>
                  <a:schemeClr val="bg1"/>
                </a:solidFill>
                <a:latin typeface="Consolas" panose="020B0609020204030204" pitchFamily="49" charset="0"/>
              </a:rPr>
              <a:t>); </a:t>
            </a:r>
          </a:p>
        </p:txBody>
      </p:sp>
    </p:spTree>
    <p:extLst>
      <p:ext uri="{BB962C8B-B14F-4D97-AF65-F5344CB8AC3E}">
        <p14:creationId xmlns:p14="http://schemas.microsoft.com/office/powerpoint/2010/main" val="1947893826"/>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Connector Service Flow</a:t>
            </a:r>
          </a:p>
        </p:txBody>
      </p:sp>
      <p:sp>
        <p:nvSpPr>
          <p:cNvPr id="4" name="Rectangle 3"/>
          <p:cNvSpPr/>
          <p:nvPr/>
        </p:nvSpPr>
        <p:spPr>
          <a:xfrm>
            <a:off x="2684225" y="3557828"/>
            <a:ext cx="2125296" cy="957532"/>
          </a:xfrm>
          <a:prstGeom prst="rect">
            <a:avLst/>
          </a:prstGeom>
          <a:solidFill>
            <a:srgbClr val="0078D7"/>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Bot’s Web Service</a:t>
            </a:r>
          </a:p>
        </p:txBody>
      </p:sp>
      <p:sp>
        <p:nvSpPr>
          <p:cNvPr id="5" name="Rectangle 4"/>
          <p:cNvSpPr/>
          <p:nvPr/>
        </p:nvSpPr>
        <p:spPr>
          <a:xfrm>
            <a:off x="8516560" y="2224128"/>
            <a:ext cx="2829320" cy="3624933"/>
          </a:xfrm>
          <a:prstGeom prst="rect">
            <a:avLst/>
          </a:prstGeom>
          <a:solidFill>
            <a:schemeClr val="accent5">
              <a:lumMod val="75000"/>
            </a:schemeClr>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CHANNEL</a:t>
            </a:r>
          </a:p>
          <a:p>
            <a:pPr lvl="1"/>
            <a:endParaRPr lang="en-US" sz="1600" dirty="0"/>
          </a:p>
          <a:p>
            <a:pPr marL="742950" lvl="1" indent="-285750">
              <a:buFont typeface="Arial" panose="020B0604020202020204" pitchFamily="34" charset="0"/>
              <a:buChar char="•"/>
            </a:pPr>
            <a:r>
              <a:rPr lang="en-US" sz="1600" dirty="0"/>
              <a:t>Skype</a:t>
            </a:r>
          </a:p>
          <a:p>
            <a:pPr marL="742950" lvl="1" indent="-285750">
              <a:buFont typeface="Arial" panose="020B0604020202020204" pitchFamily="34" charset="0"/>
              <a:buChar char="•"/>
            </a:pPr>
            <a:r>
              <a:rPr lang="en-US" sz="1600" dirty="0"/>
              <a:t>Web Chat</a:t>
            </a:r>
          </a:p>
          <a:p>
            <a:pPr marL="742950" lvl="1" indent="-285750">
              <a:buFont typeface="Arial" panose="020B0604020202020204" pitchFamily="34" charset="0"/>
              <a:buChar char="•"/>
            </a:pPr>
            <a:r>
              <a:rPr lang="en-US" sz="1600" dirty="0"/>
              <a:t>Email</a:t>
            </a:r>
          </a:p>
          <a:p>
            <a:pPr marL="742950" lvl="1" indent="-285750">
              <a:buFont typeface="Arial" panose="020B0604020202020204" pitchFamily="34" charset="0"/>
              <a:buChar char="•"/>
            </a:pPr>
            <a:r>
              <a:rPr lang="en-US" sz="1600" dirty="0"/>
              <a:t>Facebook</a:t>
            </a:r>
          </a:p>
          <a:p>
            <a:pPr marL="742950" lvl="1" indent="-285750">
              <a:buFont typeface="Arial" panose="020B0604020202020204" pitchFamily="34" charset="0"/>
              <a:buChar char="•"/>
            </a:pPr>
            <a:r>
              <a:rPr lang="en-US" sz="1600" dirty="0"/>
              <a:t>Microsoft Teams</a:t>
            </a:r>
          </a:p>
          <a:p>
            <a:pPr marL="742950" lvl="1" indent="-285750">
              <a:buFont typeface="Arial" panose="020B0604020202020204" pitchFamily="34" charset="0"/>
              <a:buChar char="•"/>
            </a:pPr>
            <a:r>
              <a:rPr lang="en-US" sz="1600" dirty="0" err="1"/>
              <a:t>GroupMe</a:t>
            </a:r>
            <a:endParaRPr lang="en-US" sz="1600" dirty="0"/>
          </a:p>
          <a:p>
            <a:pPr marL="742950" lvl="1" indent="-285750">
              <a:buFont typeface="Arial" panose="020B0604020202020204" pitchFamily="34" charset="0"/>
              <a:buChar char="•"/>
            </a:pPr>
            <a:r>
              <a:rPr lang="en-US" sz="1600" dirty="0" err="1"/>
              <a:t>Kik</a:t>
            </a:r>
            <a:endParaRPr lang="en-US" sz="1600" dirty="0"/>
          </a:p>
          <a:p>
            <a:pPr marL="742950" lvl="1" indent="-285750">
              <a:buFont typeface="Arial" panose="020B0604020202020204" pitchFamily="34" charset="0"/>
              <a:buChar char="•"/>
            </a:pPr>
            <a:r>
              <a:rPr lang="en-US" sz="1600" dirty="0"/>
              <a:t>Slack</a:t>
            </a:r>
          </a:p>
          <a:p>
            <a:pPr marL="742950" lvl="1" indent="-285750">
              <a:buFont typeface="Arial" panose="020B0604020202020204" pitchFamily="34" charset="0"/>
              <a:buChar char="•"/>
            </a:pPr>
            <a:r>
              <a:rPr lang="en-US" sz="1600" dirty="0"/>
              <a:t>Telegram</a:t>
            </a:r>
          </a:p>
          <a:p>
            <a:pPr marL="742950" lvl="1" indent="-285750">
              <a:buFont typeface="Arial" panose="020B0604020202020204" pitchFamily="34" charset="0"/>
              <a:buChar char="•"/>
            </a:pPr>
            <a:r>
              <a:rPr lang="en-US" sz="1600" dirty="0"/>
              <a:t>Twilio</a:t>
            </a:r>
          </a:p>
          <a:p>
            <a:pPr marL="742950" lvl="1" indent="-285750">
              <a:buFont typeface="Arial" panose="020B0604020202020204" pitchFamily="34" charset="0"/>
              <a:buChar char="•"/>
            </a:pPr>
            <a:r>
              <a:rPr lang="en-US" sz="1600" dirty="0"/>
              <a:t>Direct Line</a:t>
            </a:r>
          </a:p>
        </p:txBody>
      </p:sp>
      <p:sp>
        <p:nvSpPr>
          <p:cNvPr id="6" name="Rectangle 5"/>
          <p:cNvSpPr/>
          <p:nvPr/>
        </p:nvSpPr>
        <p:spPr>
          <a:xfrm>
            <a:off x="5327156" y="2713686"/>
            <a:ext cx="2659224" cy="2645816"/>
          </a:xfrm>
          <a:prstGeom prst="rect">
            <a:avLst/>
          </a:prstGeom>
          <a:solidFill>
            <a:srgbClr val="307AB3"/>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CONNECTOR</a:t>
            </a:r>
          </a:p>
          <a:p>
            <a:pPr algn="ctr"/>
            <a:r>
              <a:rPr lang="en-US" sz="1600" dirty="0"/>
              <a:t/>
            </a:r>
            <a:br>
              <a:rPr lang="en-US" sz="1600" dirty="0"/>
            </a:br>
            <a:r>
              <a:rPr lang="en-US" sz="1600" dirty="0"/>
              <a:t>Routes messages, manages state, bot registration, tracking, services (such as translation) and per-user and per-bot storage </a:t>
            </a:r>
          </a:p>
        </p:txBody>
      </p:sp>
      <p:pic>
        <p:nvPicPr>
          <p:cNvPr id="7" name="Picture 6"/>
          <p:cNvPicPr>
            <a:picLocks noChangeAspect="1"/>
          </p:cNvPicPr>
          <p:nvPr/>
        </p:nvPicPr>
        <p:blipFill>
          <a:blip r:embed="rId3"/>
          <a:stretch>
            <a:fillRect/>
          </a:stretch>
        </p:blipFill>
        <p:spPr>
          <a:xfrm>
            <a:off x="838200" y="3372398"/>
            <a:ext cx="1328391" cy="1328391"/>
          </a:xfrm>
          <a:prstGeom prst="rect">
            <a:avLst/>
          </a:prstGeom>
        </p:spPr>
      </p:pic>
      <p:cxnSp>
        <p:nvCxnSpPr>
          <p:cNvPr id="8" name="Straight Arrow Connector 7"/>
          <p:cNvCxnSpPr>
            <a:stCxn id="7" idx="3"/>
            <a:endCxn id="4" idx="1"/>
          </p:cNvCxnSpPr>
          <p:nvPr/>
        </p:nvCxnSpPr>
        <p:spPr>
          <a:xfrm>
            <a:off x="2166591" y="4036594"/>
            <a:ext cx="517634"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3"/>
            <a:endCxn id="6" idx="1"/>
          </p:cNvCxnSpPr>
          <p:nvPr/>
        </p:nvCxnSpPr>
        <p:spPr>
          <a:xfrm>
            <a:off x="4809521" y="4036594"/>
            <a:ext cx="517635" cy="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5" idx="1"/>
          </p:cNvCxnSpPr>
          <p:nvPr/>
        </p:nvCxnSpPr>
        <p:spPr>
          <a:xfrm>
            <a:off x="7986380" y="4036594"/>
            <a:ext cx="530180" cy="1"/>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4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a:xfrm>
            <a:off x="838199" y="1828802"/>
            <a:ext cx="3900056" cy="4353789"/>
          </a:xfrm>
        </p:spPr>
        <p:txBody>
          <a:bodyPr lIns="91440" tIns="45720" rIns="91440" bIns="45720">
            <a:normAutofit/>
          </a:bodyPr>
          <a:lstStyle/>
          <a:p>
            <a:pPr marL="0" indent="0">
              <a:buNone/>
            </a:pPr>
            <a:r>
              <a:rPr lang="en-US" sz="3600" dirty="0"/>
              <a:t>An Activity is a specific event that occurs between a bot and users, such as an actual message, or conversation notification.</a:t>
            </a:r>
          </a:p>
        </p:txBody>
      </p:sp>
      <p:pic>
        <p:nvPicPr>
          <p:cNvPr id="10" name="Picture 9"/>
          <p:cNvPicPr>
            <a:picLocks noChangeAspect="1"/>
          </p:cNvPicPr>
          <p:nvPr/>
        </p:nvPicPr>
        <p:blipFill rotWithShape="1">
          <a:blip r:embed="rId4"/>
          <a:srcRect l="5055" t="1731" r="3979"/>
          <a:stretch/>
        </p:blipFill>
        <p:spPr>
          <a:xfrm>
            <a:off x="7907843" y="2186027"/>
            <a:ext cx="2635624" cy="3996564"/>
          </a:xfrm>
          <a:prstGeom prst="rect">
            <a:avLst/>
          </a:prstGeom>
          <a:ln>
            <a:solidFill>
              <a:srgbClr val="595959"/>
            </a:solidFill>
          </a:ln>
        </p:spPr>
      </p:pic>
      <p:sp>
        <p:nvSpPr>
          <p:cNvPr id="9" name="Left-Right Arrow 5"/>
          <p:cNvSpPr/>
          <p:nvPr/>
        </p:nvSpPr>
        <p:spPr>
          <a:xfrm>
            <a:off x="6310284" y="3351189"/>
            <a:ext cx="1442720" cy="833120"/>
          </a:xfrm>
          <a:prstGeom prst="leftRightArrow">
            <a:avLst/>
          </a:prstGeom>
          <a:solidFill>
            <a:schemeClr val="accent1">
              <a:lumMod val="75000"/>
            </a:schemeClr>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p:cNvGrpSpPr/>
          <p:nvPr/>
        </p:nvGrpSpPr>
        <p:grpSpPr>
          <a:xfrm flipH="1">
            <a:off x="5233606" y="2011792"/>
            <a:ext cx="1630398" cy="1188061"/>
            <a:chOff x="5620816" y="1690688"/>
            <a:chExt cx="2269737" cy="1535397"/>
          </a:xfrm>
        </p:grpSpPr>
        <p:sp>
          <p:nvSpPr>
            <p:cNvPr id="12" name="Rectangular Callout 7"/>
            <p:cNvSpPr/>
            <p:nvPr/>
          </p:nvSpPr>
          <p:spPr>
            <a:xfrm>
              <a:off x="5620816" y="1690688"/>
              <a:ext cx="2269737" cy="1535397"/>
            </a:xfrm>
            <a:prstGeom prst="wedgeRectCallout">
              <a:avLst/>
            </a:prstGeom>
            <a:solidFill>
              <a:srgbClr val="0078D7"/>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5751" y="1781354"/>
              <a:ext cx="1340413" cy="1340413"/>
            </a:xfrm>
            <a:prstGeom prst="rect">
              <a:avLst/>
            </a:prstGeom>
            <a:ln>
              <a:noFill/>
            </a:ln>
          </p:spPr>
        </p:pic>
      </p:grpSp>
    </p:spTree>
    <p:extLst>
      <p:ext uri="{BB962C8B-B14F-4D97-AF65-F5344CB8AC3E}">
        <p14:creationId xmlns:p14="http://schemas.microsoft.com/office/powerpoint/2010/main" val="3508651396"/>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Activities</a:t>
            </a:r>
          </a:p>
        </p:txBody>
      </p:sp>
      <p:graphicFrame>
        <p:nvGraphicFramePr>
          <p:cNvPr id="4" name="Table 3"/>
          <p:cNvGraphicFramePr>
            <a:graphicFrameLocks noGrp="1"/>
          </p:cNvGraphicFramePr>
          <p:nvPr>
            <p:extLst>
              <p:ext uri="{D42A27DB-BD31-4B8C-83A1-F6EECF244321}">
                <p14:modId xmlns:p14="http://schemas.microsoft.com/office/powerpoint/2010/main" val="813687173"/>
              </p:ext>
            </p:extLst>
          </p:nvPr>
        </p:nvGraphicFramePr>
        <p:xfrm>
          <a:off x="838200" y="1865851"/>
          <a:ext cx="10694670" cy="2865120"/>
        </p:xfrm>
        <a:graphic>
          <a:graphicData uri="http://schemas.openxmlformats.org/drawingml/2006/table">
            <a:tbl>
              <a:tblPr firstRow="1" bandRow="1">
                <a:tableStyleId>{21E4AEA4-8DFA-4A89-87EB-49C32662AFE0}</a:tableStyleId>
              </a:tblPr>
              <a:tblGrid>
                <a:gridCol w="2935344">
                  <a:extLst>
                    <a:ext uri="{9D8B030D-6E8A-4147-A177-3AD203B41FA5}">
                      <a16:colId xmlns:a16="http://schemas.microsoft.com/office/drawing/2014/main" xmlns="" val="3174668956"/>
                    </a:ext>
                  </a:extLst>
                </a:gridCol>
                <a:gridCol w="7759326">
                  <a:extLst>
                    <a:ext uri="{9D8B030D-6E8A-4147-A177-3AD203B41FA5}">
                      <a16:colId xmlns:a16="http://schemas.microsoft.com/office/drawing/2014/main" xmlns="" val="3755171506"/>
                    </a:ext>
                  </a:extLst>
                </a:gridCol>
              </a:tblGrid>
              <a:tr h="370840">
                <a:tc>
                  <a:txBody>
                    <a:bodyPr/>
                    <a:lstStyle/>
                    <a:p>
                      <a:pPr algn="ctr"/>
                      <a:r>
                        <a:rPr lang="en-US" dirty="0"/>
                        <a:t>Activity</a:t>
                      </a:r>
                      <a:r>
                        <a:rPr lang="en-US" baseline="0" dirty="0"/>
                        <a:t> Type</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xmlns="" val="3401957877"/>
                  </a:ext>
                </a:extLst>
              </a:tr>
              <a:tr h="370840">
                <a:tc>
                  <a:txBody>
                    <a:bodyPr/>
                    <a:lstStyle/>
                    <a:p>
                      <a:r>
                        <a:rPr lang="en-US" dirty="0"/>
                        <a:t>Message</a:t>
                      </a:r>
                      <a:endParaRPr lang="en-US" b="0" dirty="0"/>
                    </a:p>
                  </a:txBody>
                  <a:tcPr/>
                </a:tc>
                <a:tc>
                  <a:txBody>
                    <a:bodyPr/>
                    <a:lstStyle/>
                    <a:p>
                      <a:r>
                        <a:rPr lang="en-US" dirty="0"/>
                        <a:t>Sent</a:t>
                      </a:r>
                      <a:r>
                        <a:rPr lang="en-US" baseline="0" dirty="0"/>
                        <a:t> when general content is passed to or from a user and a bot</a:t>
                      </a:r>
                      <a:endParaRPr lang="en-US" b="0" dirty="0"/>
                    </a:p>
                  </a:txBody>
                  <a:tcPr/>
                </a:tc>
                <a:extLst>
                  <a:ext uri="{0D108BD9-81ED-4DB2-BD59-A6C34878D82A}">
                    <a16:rowId xmlns:a16="http://schemas.microsoft.com/office/drawing/2014/main" xmlns="" val="4211259879"/>
                  </a:ext>
                </a:extLst>
              </a:tr>
              <a:tr h="370840">
                <a:tc>
                  <a:txBody>
                    <a:bodyPr/>
                    <a:lstStyle/>
                    <a:p>
                      <a:r>
                        <a:rPr lang="en-US" dirty="0"/>
                        <a:t>Conversation Update</a:t>
                      </a:r>
                      <a:endParaRPr lang="en-US" b="0" dirty="0"/>
                    </a:p>
                  </a:txBody>
                  <a:tcPr/>
                </a:tc>
                <a:tc>
                  <a:txBody>
                    <a:bodyPr/>
                    <a:lstStyle/>
                    <a:p>
                      <a:r>
                        <a:rPr lang="en-US" dirty="0"/>
                        <a:t>Sent when the conversation's properties change, for example the topic name, or when user joins or leaves the group</a:t>
                      </a:r>
                      <a:endParaRPr lang="en-US" b="0" dirty="0"/>
                    </a:p>
                  </a:txBody>
                  <a:tcPr/>
                </a:tc>
                <a:extLst>
                  <a:ext uri="{0D108BD9-81ED-4DB2-BD59-A6C34878D82A}">
                    <a16:rowId xmlns:a16="http://schemas.microsoft.com/office/drawing/2014/main" xmlns="" val="2516243833"/>
                  </a:ext>
                </a:extLst>
              </a:tr>
              <a:tr h="370840">
                <a:tc>
                  <a:txBody>
                    <a:bodyPr/>
                    <a:lstStyle/>
                    <a:p>
                      <a:r>
                        <a:rPr lang="en-US" dirty="0"/>
                        <a:t>Contact Relation Update</a:t>
                      </a:r>
                      <a:endParaRPr lang="en-US" b="0" dirty="0"/>
                    </a:p>
                  </a:txBody>
                  <a:tcPr/>
                </a:tc>
                <a:tc>
                  <a:txBody>
                    <a:bodyPr/>
                    <a:lstStyle/>
                    <a:p>
                      <a:r>
                        <a:rPr lang="en-US" dirty="0"/>
                        <a:t>Sent when bot added or removed to contact list</a:t>
                      </a:r>
                      <a:endParaRPr lang="en-US" b="0" dirty="0"/>
                    </a:p>
                  </a:txBody>
                  <a:tcPr/>
                </a:tc>
                <a:extLst>
                  <a:ext uri="{0D108BD9-81ED-4DB2-BD59-A6C34878D82A}">
                    <a16:rowId xmlns:a16="http://schemas.microsoft.com/office/drawing/2014/main" xmlns="" val="3917489569"/>
                  </a:ext>
                </a:extLst>
              </a:tr>
              <a:tr h="370840">
                <a:tc>
                  <a:txBody>
                    <a:bodyPr/>
                    <a:lstStyle/>
                    <a:p>
                      <a:r>
                        <a:rPr lang="en-US" dirty="0"/>
                        <a:t>Delete User Data</a:t>
                      </a:r>
                      <a:endParaRPr lang="en-US" b="0" dirty="0"/>
                    </a:p>
                  </a:txBody>
                  <a:tcPr/>
                </a:tc>
                <a:tc>
                  <a:txBody>
                    <a:bodyPr/>
                    <a:lstStyle/>
                    <a:p>
                      <a:r>
                        <a:rPr lang="en-US" dirty="0"/>
                        <a:t>Send when user is removed from a conversation</a:t>
                      </a:r>
                      <a:endParaRPr lang="en-US" b="0" dirty="0"/>
                    </a:p>
                  </a:txBody>
                  <a:tcPr/>
                </a:tc>
                <a:extLst>
                  <a:ext uri="{0D108BD9-81ED-4DB2-BD59-A6C34878D82A}">
                    <a16:rowId xmlns:a16="http://schemas.microsoft.com/office/drawing/2014/main" xmlns="" val="1787371291"/>
                  </a:ext>
                </a:extLst>
              </a:tr>
              <a:tr h="370840">
                <a:tc>
                  <a:txBody>
                    <a:bodyPr/>
                    <a:lstStyle/>
                    <a:p>
                      <a:r>
                        <a:rPr lang="en-US" dirty="0"/>
                        <a:t>Typing</a:t>
                      </a:r>
                      <a:endParaRPr lang="en-US" b="0" dirty="0"/>
                    </a:p>
                  </a:txBody>
                  <a:tcPr/>
                </a:tc>
                <a:tc>
                  <a:txBody>
                    <a:bodyPr/>
                    <a:lstStyle/>
                    <a:p>
                      <a:r>
                        <a:rPr lang="en-US" dirty="0"/>
                        <a:t>Sent</a:t>
                      </a:r>
                      <a:r>
                        <a:rPr lang="en-US" baseline="0" dirty="0"/>
                        <a:t> when a user is typing</a:t>
                      </a:r>
                      <a:endParaRPr lang="en-US" b="0" dirty="0"/>
                    </a:p>
                  </a:txBody>
                  <a:tcPr/>
                </a:tc>
                <a:extLst>
                  <a:ext uri="{0D108BD9-81ED-4DB2-BD59-A6C34878D82A}">
                    <a16:rowId xmlns:a16="http://schemas.microsoft.com/office/drawing/2014/main" xmlns="" val="1044698955"/>
                  </a:ext>
                </a:extLst>
              </a:tr>
              <a:tr h="370840">
                <a:tc>
                  <a:txBody>
                    <a:bodyPr/>
                    <a:lstStyle/>
                    <a:p>
                      <a:r>
                        <a:rPr lang="en-US" dirty="0"/>
                        <a:t>Ping</a:t>
                      </a:r>
                      <a:endParaRPr lang="en-US" b="0" dirty="0"/>
                    </a:p>
                  </a:txBody>
                  <a:tcPr/>
                </a:tc>
                <a:tc>
                  <a:txBody>
                    <a:bodyPr/>
                    <a:lstStyle/>
                    <a:p>
                      <a:r>
                        <a:rPr lang="en-US" dirty="0"/>
                        <a:t>Send when a keep-alive is needed</a:t>
                      </a:r>
                      <a:endParaRPr lang="en-US" b="0" dirty="0"/>
                    </a:p>
                  </a:txBody>
                  <a:tcPr/>
                </a:tc>
                <a:extLst>
                  <a:ext uri="{0D108BD9-81ED-4DB2-BD59-A6C34878D82A}">
                    <a16:rowId xmlns:a16="http://schemas.microsoft.com/office/drawing/2014/main" xmlns="" val="3127002916"/>
                  </a:ext>
                </a:extLst>
              </a:tr>
            </a:tbl>
          </a:graphicData>
        </a:graphic>
      </p:graphicFrame>
    </p:spTree>
    <p:extLst>
      <p:ext uri="{BB962C8B-B14F-4D97-AF65-F5344CB8AC3E}">
        <p14:creationId xmlns:p14="http://schemas.microsoft.com/office/powerpoint/2010/main" val="2000438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Messages</a:t>
            </a:r>
          </a:p>
        </p:txBody>
      </p:sp>
      <p:sp>
        <p:nvSpPr>
          <p:cNvPr id="5" name="TextBox 4"/>
          <p:cNvSpPr txBox="1"/>
          <p:nvPr/>
        </p:nvSpPr>
        <p:spPr>
          <a:xfrm>
            <a:off x="838199"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A Message is an overt communication between a bot and users, such as a user asking a question, or a bot responding with a reply.</a:t>
            </a:r>
          </a:p>
        </p:txBody>
      </p:sp>
      <p:graphicFrame>
        <p:nvGraphicFramePr>
          <p:cNvPr id="6" name="Table 5"/>
          <p:cNvGraphicFramePr>
            <a:graphicFrameLocks noGrp="1"/>
          </p:cNvGraphicFramePr>
          <p:nvPr>
            <p:extLst>
              <p:ext uri="{D42A27DB-BD31-4B8C-83A1-F6EECF244321}">
                <p14:modId xmlns:p14="http://schemas.microsoft.com/office/powerpoint/2010/main" val="1615056057"/>
              </p:ext>
            </p:extLst>
          </p:nvPr>
        </p:nvGraphicFramePr>
        <p:xfrm>
          <a:off x="838199" y="3123929"/>
          <a:ext cx="10664567" cy="1752600"/>
        </p:xfrm>
        <a:graphic>
          <a:graphicData uri="http://schemas.openxmlformats.org/drawingml/2006/table">
            <a:tbl>
              <a:tblPr firstRow="1" bandRow="1">
                <a:tableStyleId>{21E4AEA4-8DFA-4A89-87EB-49C32662AFE0}</a:tableStyleId>
              </a:tblPr>
              <a:tblGrid>
                <a:gridCol w="2578282">
                  <a:extLst>
                    <a:ext uri="{9D8B030D-6E8A-4147-A177-3AD203B41FA5}">
                      <a16:colId xmlns:a16="http://schemas.microsoft.com/office/drawing/2014/main" xmlns="" val="3174668956"/>
                    </a:ext>
                  </a:extLst>
                </a:gridCol>
                <a:gridCol w="8086285">
                  <a:extLst>
                    <a:ext uri="{9D8B030D-6E8A-4147-A177-3AD203B41FA5}">
                      <a16:colId xmlns:a16="http://schemas.microsoft.com/office/drawing/2014/main" xmlns="" val="3755171506"/>
                    </a:ext>
                  </a:extLst>
                </a:gridCol>
              </a:tblGrid>
              <a:tr h="370840">
                <a:tc>
                  <a:txBody>
                    <a:bodyPr/>
                    <a:lstStyle/>
                    <a:p>
                      <a:pPr algn="ctr"/>
                      <a:r>
                        <a:rPr lang="en-US" dirty="0"/>
                        <a:t>Message Property</a:t>
                      </a:r>
                      <a:endParaRPr lang="en-US" b="0" dirty="0"/>
                    </a:p>
                  </a:txBody>
                  <a:tcPr>
                    <a:solidFill>
                      <a:srgbClr val="0078D7"/>
                    </a:solidFill>
                  </a:tcPr>
                </a:tc>
                <a:tc>
                  <a:txBody>
                    <a:bodyPr/>
                    <a:lstStyle/>
                    <a:p>
                      <a:pPr algn="ctr"/>
                      <a:r>
                        <a:rPr lang="en-US" dirty="0"/>
                        <a:t>Description</a:t>
                      </a:r>
                      <a:endParaRPr lang="en-US" b="0" dirty="0"/>
                    </a:p>
                  </a:txBody>
                  <a:tcPr>
                    <a:solidFill>
                      <a:srgbClr val="0078D7"/>
                    </a:solidFill>
                  </a:tcPr>
                </a:tc>
                <a:extLst>
                  <a:ext uri="{0D108BD9-81ED-4DB2-BD59-A6C34878D82A}">
                    <a16:rowId xmlns:a16="http://schemas.microsoft.com/office/drawing/2014/main" xmlns="" val="3401957877"/>
                  </a:ext>
                </a:extLst>
              </a:tr>
              <a:tr h="370840">
                <a:tc>
                  <a:txBody>
                    <a:bodyPr/>
                    <a:lstStyle/>
                    <a:p>
                      <a:r>
                        <a:rPr lang="en-US" dirty="0"/>
                        <a:t>Text</a:t>
                      </a:r>
                      <a:endParaRPr lang="en-US" b="0" dirty="0"/>
                    </a:p>
                  </a:txBody>
                  <a:tcPr/>
                </a:tc>
                <a:tc>
                  <a:txBody>
                    <a:bodyPr/>
                    <a:lstStyle/>
                    <a:p>
                      <a:r>
                        <a:rPr lang="en-US" dirty="0"/>
                        <a:t>A text payload in markdown syntax which will be rendered as appropriate on each channel.</a:t>
                      </a:r>
                      <a:endParaRPr lang="en-US" b="0" dirty="0"/>
                    </a:p>
                  </a:txBody>
                  <a:tcPr/>
                </a:tc>
                <a:extLst>
                  <a:ext uri="{0D108BD9-81ED-4DB2-BD59-A6C34878D82A}">
                    <a16:rowId xmlns:a16="http://schemas.microsoft.com/office/drawing/2014/main" xmlns="" val="4211259879"/>
                  </a:ext>
                </a:extLst>
              </a:tr>
              <a:tr h="370840">
                <a:tc>
                  <a:txBody>
                    <a:bodyPr/>
                    <a:lstStyle/>
                    <a:p>
                      <a:r>
                        <a:rPr lang="en-US"/>
                        <a:t>TextFormat</a:t>
                      </a:r>
                      <a:endParaRPr lang="en-US" b="0" dirty="0"/>
                    </a:p>
                  </a:txBody>
                  <a:tcPr/>
                </a:tc>
                <a:tc>
                  <a:txBody>
                    <a:bodyPr/>
                    <a:lstStyle/>
                    <a:p>
                      <a:r>
                        <a:rPr lang="en-US" dirty="0"/>
                        <a:t>Plain, markdown, XML (Skype only)</a:t>
                      </a:r>
                      <a:endParaRPr lang="en-US" b="0" dirty="0"/>
                    </a:p>
                  </a:txBody>
                  <a:tcPr/>
                </a:tc>
                <a:extLst>
                  <a:ext uri="{0D108BD9-81ED-4DB2-BD59-A6C34878D82A}">
                    <a16:rowId xmlns:a16="http://schemas.microsoft.com/office/drawing/2014/main" xmlns="" val="2516243833"/>
                  </a:ext>
                </a:extLst>
              </a:tr>
              <a:tr h="370840">
                <a:tc>
                  <a:txBody>
                    <a:bodyPr/>
                    <a:lstStyle/>
                    <a:p>
                      <a:r>
                        <a:rPr lang="en-US" dirty="0"/>
                        <a:t>Locale</a:t>
                      </a:r>
                      <a:endParaRPr lang="en-US" b="0" dirty="0"/>
                    </a:p>
                  </a:txBody>
                  <a:tcPr/>
                </a:tc>
                <a:tc>
                  <a:txBody>
                    <a:bodyPr/>
                    <a:lstStyle/>
                    <a:p>
                      <a:r>
                        <a:rPr lang="en-US" dirty="0"/>
                        <a:t>Two-digit culture/region locale</a:t>
                      </a:r>
                      <a:endParaRPr lang="en-US" b="0" dirty="0"/>
                    </a:p>
                  </a:txBody>
                  <a:tcPr/>
                </a:tc>
                <a:extLst>
                  <a:ext uri="{0D108BD9-81ED-4DB2-BD59-A6C34878D82A}">
                    <a16:rowId xmlns:a16="http://schemas.microsoft.com/office/drawing/2014/main" xmlns="" val="3917489569"/>
                  </a:ext>
                </a:extLst>
              </a:tr>
            </a:tbl>
          </a:graphicData>
        </a:graphic>
      </p:graphicFrame>
    </p:spTree>
    <p:extLst>
      <p:ext uri="{BB962C8B-B14F-4D97-AF65-F5344CB8AC3E}">
        <p14:creationId xmlns:p14="http://schemas.microsoft.com/office/powerpoint/2010/main" val="32354768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and Prompts</a:t>
            </a:r>
          </a:p>
        </p:txBody>
      </p:sp>
      <p:pic>
        <p:nvPicPr>
          <p:cNvPr id="4" name="Picture 3"/>
          <p:cNvPicPr>
            <a:picLocks noChangeAspect="1"/>
          </p:cNvPicPr>
          <p:nvPr/>
        </p:nvPicPr>
        <p:blipFill>
          <a:blip r:embed="rId3"/>
          <a:stretch>
            <a:fillRect/>
          </a:stretch>
        </p:blipFill>
        <p:spPr>
          <a:xfrm>
            <a:off x="3168736" y="3761281"/>
            <a:ext cx="1328391" cy="1328391"/>
          </a:xfrm>
          <a:prstGeom prst="rect">
            <a:avLst/>
          </a:prstGeom>
        </p:spPr>
      </p:pic>
      <p:sp>
        <p:nvSpPr>
          <p:cNvPr id="6" name="Rectangle 5"/>
          <p:cNvSpPr/>
          <p:nvPr/>
        </p:nvSpPr>
        <p:spPr>
          <a:xfrm>
            <a:off x="5427292" y="3640646"/>
            <a:ext cx="1120653" cy="1569660"/>
          </a:xfrm>
          <a:prstGeom prst="rect">
            <a:avLst/>
          </a:prstGeom>
          <a:noFill/>
        </p:spPr>
        <p:txBody>
          <a:bodyPr wrap="square" lIns="91440" tIns="45720" rIns="91440" bIns="45720">
            <a:spAutoFit/>
          </a:bodyPr>
          <a:lstStyle/>
          <a:p>
            <a:pPr algn="ctr"/>
            <a:r>
              <a:rPr lang="en-US" sz="9600" dirty="0">
                <a:ln w="0"/>
                <a:solidFill>
                  <a:srgbClr val="0882D5"/>
                </a:solidFill>
                <a:effectLst>
                  <a:outerShdw blurRad="38100" dist="19050" dir="2700000" algn="tl" rotWithShape="0">
                    <a:schemeClr val="dk1">
                      <a:alpha val="40000"/>
                    </a:schemeClr>
                  </a:outerShdw>
                </a:effectLst>
              </a:rPr>
              <a:t>?</a:t>
            </a:r>
          </a:p>
        </p:txBody>
      </p:sp>
      <p:pic>
        <p:nvPicPr>
          <p:cNvPr id="8" name="Picture 7"/>
          <p:cNvPicPr>
            <a:picLocks noChangeAspect="1"/>
          </p:cNvPicPr>
          <p:nvPr/>
        </p:nvPicPr>
        <p:blipFill>
          <a:blip r:embed="rId3"/>
          <a:stretch>
            <a:fillRect/>
          </a:stretch>
        </p:blipFill>
        <p:spPr>
          <a:xfrm>
            <a:off x="7753991" y="3761281"/>
            <a:ext cx="1328391" cy="1328391"/>
          </a:xfrm>
          <a:prstGeom prst="rect">
            <a:avLst/>
          </a:prstGeom>
        </p:spPr>
      </p:pic>
      <p:sp>
        <p:nvSpPr>
          <p:cNvPr id="9" name="Left-Right Arrow 8"/>
          <p:cNvSpPr/>
          <p:nvPr/>
        </p:nvSpPr>
        <p:spPr bwMode="auto">
          <a:xfrm>
            <a:off x="4637235"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extBox 11"/>
          <p:cNvSpPr txBox="1"/>
          <p:nvPr/>
        </p:nvSpPr>
        <p:spPr>
          <a:xfrm>
            <a:off x="838200" y="1554480"/>
            <a:ext cx="10664567" cy="1421543"/>
          </a:xfrm>
          <a:prstGeom prst="rect">
            <a:avLst/>
          </a:prstGeom>
          <a:noFill/>
        </p:spPr>
        <p:txBody>
          <a:bodyPr wrap="square" lIns="91440" tIns="45720" rIns="91440" bIns="45720" rtlCol="0">
            <a:spAutoFit/>
          </a:bodyPr>
          <a:lstStyle/>
          <a:p>
            <a:pPr defTabSz="914089">
              <a:lnSpc>
                <a:spcPct val="90000"/>
              </a:lnSpc>
              <a:spcBef>
                <a:spcPct val="20000"/>
              </a:spcBef>
              <a:buSzPct val="80000"/>
            </a:pPr>
            <a:r>
              <a:rPr lang="en-US" sz="3199" dirty="0">
                <a:solidFill>
                  <a:schemeClr val="tx1">
                    <a:lumMod val="95000"/>
                    <a:lumOff val="5000"/>
                  </a:schemeClr>
                </a:solidFill>
              </a:rPr>
              <a:t>Mechanisms leveraged by the Microsoft Bot Framework to determine what a user really wants to do are typically referred to as intents and prompts.</a:t>
            </a:r>
          </a:p>
        </p:txBody>
      </p:sp>
      <p:sp>
        <p:nvSpPr>
          <p:cNvPr id="13" name="Left-Right Arrow 12"/>
          <p:cNvSpPr/>
          <p:nvPr/>
        </p:nvSpPr>
        <p:spPr bwMode="auto">
          <a:xfrm>
            <a:off x="6493230" y="4092972"/>
            <a:ext cx="925830" cy="665005"/>
          </a:xfrm>
          <a:prstGeom prst="leftRightArrow">
            <a:avLst/>
          </a:prstGeom>
          <a:solidFill>
            <a:srgbClr val="5095D1"/>
          </a:solidFill>
          <a:ln>
            <a:solidFill>
              <a:srgbClr val="5959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4145568"/>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10157</TotalTime>
  <Words>2210</Words>
  <Application>Microsoft Office PowerPoint</Application>
  <PresentationFormat>Widescreen</PresentationFormat>
  <Paragraphs>146</Paragraphs>
  <Slides>20</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The Microsoft Bot Framework</vt:lpstr>
      <vt:lpstr>Microsoft Bot Framework</vt:lpstr>
      <vt:lpstr>Supported Channels</vt:lpstr>
      <vt:lpstr>The Connector</vt:lpstr>
      <vt:lpstr>Connector Service Flow</vt:lpstr>
      <vt:lpstr>Activities</vt:lpstr>
      <vt:lpstr>Types of Activities</vt:lpstr>
      <vt:lpstr>Messages</vt:lpstr>
      <vt:lpstr>Intents and Prompts</vt:lpstr>
      <vt:lpstr>Managing State</vt:lpstr>
      <vt:lpstr>Using Dialogs</vt:lpstr>
      <vt:lpstr>Attachments, Cards, and Actions</vt:lpstr>
      <vt:lpstr>Channel Inspector</vt:lpstr>
      <vt:lpstr>The Bot Framework Emulator</vt:lpstr>
      <vt:lpstr>Azure Bot Services</vt:lpstr>
      <vt:lpstr>Azure Bot Services</vt:lpstr>
      <vt:lpstr>Microsoft QnA Maker</vt:lpstr>
      <vt:lpstr>Microsoft QnA Maker</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Bot Framwork</dc:title>
  <dc:creator>scott@liquiddaffodil.com</dc:creator>
  <cp:lastModifiedBy>Jeff Prosise</cp:lastModifiedBy>
  <cp:revision>559</cp:revision>
  <dcterms:created xsi:type="dcterms:W3CDTF">2016-04-21T18:51:19Z</dcterms:created>
  <dcterms:modified xsi:type="dcterms:W3CDTF">2017-02-09T16:43:02Z</dcterms:modified>
</cp:coreProperties>
</file>